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tiff" ContentType="image/tiff"/>
  <Default Extension="rels" ContentType="application/vnd.openxmlformats-package.relationships+xml"/>
  <Default Extension="tif" ContentType="image/tif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8" r:id="rId2"/>
    <p:sldId id="297" r:id="rId3"/>
    <p:sldId id="298" r:id="rId4"/>
    <p:sldId id="319" r:id="rId5"/>
    <p:sldId id="340" r:id="rId6"/>
    <p:sldId id="307" r:id="rId7"/>
    <p:sldId id="341" r:id="rId8"/>
    <p:sldId id="342" r:id="rId9"/>
    <p:sldId id="353" r:id="rId10"/>
    <p:sldId id="288" r:id="rId11"/>
    <p:sldId id="261" r:id="rId12"/>
    <p:sldId id="343" r:id="rId13"/>
    <p:sldId id="291" r:id="rId14"/>
    <p:sldId id="262" r:id="rId15"/>
    <p:sldId id="263" r:id="rId16"/>
    <p:sldId id="264" r:id="rId17"/>
    <p:sldId id="295" r:id="rId18"/>
    <p:sldId id="265" r:id="rId19"/>
    <p:sldId id="296" r:id="rId20"/>
    <p:sldId id="267" r:id="rId21"/>
    <p:sldId id="268" r:id="rId22"/>
    <p:sldId id="338" r:id="rId23"/>
    <p:sldId id="260" r:id="rId24"/>
    <p:sldId id="337" r:id="rId25"/>
    <p:sldId id="345" r:id="rId26"/>
    <p:sldId id="349" r:id="rId27"/>
    <p:sldId id="344" r:id="rId28"/>
    <p:sldId id="309" r:id="rId29"/>
    <p:sldId id="310" r:id="rId30"/>
    <p:sldId id="347" r:id="rId31"/>
    <p:sldId id="348" r:id="rId32"/>
    <p:sldId id="346" r:id="rId33"/>
    <p:sldId id="300" r:id="rId34"/>
    <p:sldId id="282" r:id="rId35"/>
    <p:sldId id="331" r:id="rId36"/>
    <p:sldId id="306" r:id="rId37"/>
    <p:sldId id="327" r:id="rId38"/>
    <p:sldId id="329" r:id="rId39"/>
    <p:sldId id="333" r:id="rId40"/>
    <p:sldId id="332" r:id="rId41"/>
    <p:sldId id="334" r:id="rId42"/>
    <p:sldId id="335" r:id="rId43"/>
    <p:sldId id="351" r:id="rId44"/>
    <p:sldId id="336" r:id="rId45"/>
    <p:sldId id="350" r:id="rId46"/>
    <p:sldId id="352" r:id="rId47"/>
    <p:sldId id="330" r:id="rId48"/>
    <p:sldId id="271" r:id="rId49"/>
    <p:sldId id="284" r:id="rId50"/>
    <p:sldId id="292" r:id="rId51"/>
    <p:sldId id="294" r:id="rId52"/>
    <p:sldId id="321" r:id="rId53"/>
    <p:sldId id="322" r:id="rId54"/>
    <p:sldId id="323" r:id="rId55"/>
    <p:sldId id="324" r:id="rId56"/>
    <p:sldId id="325" r:id="rId57"/>
    <p:sldId id="326" r:id="rId58"/>
    <p:sldId id="290" r:id="rId59"/>
    <p:sldId id="283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0" autoAdjust="0"/>
    <p:restoredTop sz="92780" autoAdjust="0"/>
  </p:normalViewPr>
  <p:slideViewPr>
    <p:cSldViewPr snapToGrid="0" snapToObjects="1">
      <p:cViewPr>
        <p:scale>
          <a:sx n="80" d="100"/>
          <a:sy n="80" d="100"/>
        </p:scale>
        <p:origin x="-1888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436B9F-C3B0-9D42-8A5E-B62EC1209544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8CDA12-79A1-3048-B709-873C58027EDF}">
      <dgm:prSet phldrT="[Text]"/>
      <dgm:spPr>
        <a:noFill/>
      </dgm:spPr>
      <dgm:t>
        <a:bodyPr/>
        <a:lstStyle/>
        <a:p>
          <a:r>
            <a:rPr lang="en-US" dirty="0" smtClean="0"/>
            <a:t>R </a:t>
          </a:r>
          <a:r>
            <a:rPr lang="en-US" dirty="0" err="1" smtClean="0"/>
            <a:t>nifti</a:t>
          </a:r>
          <a:r>
            <a:rPr lang="en-US" dirty="0" smtClean="0"/>
            <a:t> object</a:t>
          </a:r>
          <a:endParaRPr lang="en-US" dirty="0"/>
        </a:p>
      </dgm:t>
    </dgm:pt>
    <dgm:pt modelId="{3A67008A-FE3C-CB4F-85B3-D5FD8AE096B1}" type="parTrans" cxnId="{5956D7F9-D5C1-644C-BF58-4F1AC7118E13}">
      <dgm:prSet/>
      <dgm:spPr/>
      <dgm:t>
        <a:bodyPr/>
        <a:lstStyle/>
        <a:p>
          <a:endParaRPr lang="en-US"/>
        </a:p>
      </dgm:t>
    </dgm:pt>
    <dgm:pt modelId="{88C7F2DE-3318-5444-AC81-501A3736184F}" type="sibTrans" cxnId="{5956D7F9-D5C1-644C-BF58-4F1AC7118E13}">
      <dgm:prSet/>
      <dgm:spPr/>
      <dgm:t>
        <a:bodyPr/>
        <a:lstStyle/>
        <a:p>
          <a:endParaRPr lang="en-US"/>
        </a:p>
      </dgm:t>
    </dgm:pt>
    <dgm:pt modelId="{EBD993A1-CB46-0D43-861C-0361B8E36079}">
      <dgm:prSet phldrT="[Text]"/>
      <dgm:spPr>
        <a:noFill/>
      </dgm:spPr>
      <dgm:t>
        <a:bodyPr/>
        <a:lstStyle/>
        <a:p>
          <a:r>
            <a:rPr lang="en-US" dirty="0" err="1" smtClean="0"/>
            <a:t>fslr</a:t>
          </a:r>
          <a:r>
            <a:rPr lang="en-US" dirty="0" smtClean="0"/>
            <a:t> function</a:t>
          </a:r>
          <a:endParaRPr lang="en-US" dirty="0"/>
        </a:p>
      </dgm:t>
    </dgm:pt>
    <dgm:pt modelId="{2F25DCCE-BFA2-5442-8C4C-89E93DE03AED}" type="parTrans" cxnId="{AA7C58B4-1CFB-9F48-B5EF-260CCA78B952}">
      <dgm:prSet/>
      <dgm:spPr>
        <a:noFill/>
      </dgm:spPr>
      <dgm:t>
        <a:bodyPr/>
        <a:lstStyle/>
        <a:p>
          <a:endParaRPr lang="en-US"/>
        </a:p>
      </dgm:t>
    </dgm:pt>
    <dgm:pt modelId="{B031688D-3FB2-1245-95A2-FA48F411335B}" type="sibTrans" cxnId="{AA7C58B4-1CFB-9F48-B5EF-260CCA78B952}">
      <dgm:prSet/>
      <dgm:spPr/>
      <dgm:t>
        <a:bodyPr/>
        <a:lstStyle/>
        <a:p>
          <a:endParaRPr lang="en-US"/>
        </a:p>
      </dgm:t>
    </dgm:pt>
    <dgm:pt modelId="{205BACD9-E5C7-1B4D-A4E0-489CF082B39C}">
      <dgm:prSet phldrT="[Text]"/>
      <dgm:spPr>
        <a:noFill/>
      </dgm:spPr>
      <dgm:t>
        <a:bodyPr/>
        <a:lstStyle/>
        <a:p>
          <a:r>
            <a:rPr lang="en-US" dirty="0" smtClean="0"/>
            <a:t>R </a:t>
          </a:r>
          <a:r>
            <a:rPr lang="en-US" dirty="0" err="1" smtClean="0"/>
            <a:t>nifti</a:t>
          </a:r>
          <a:r>
            <a:rPr lang="en-US" dirty="0" smtClean="0"/>
            <a:t> object</a:t>
          </a:r>
          <a:endParaRPr lang="en-US" dirty="0"/>
        </a:p>
      </dgm:t>
    </dgm:pt>
    <dgm:pt modelId="{72108633-3B3F-BF4F-B51E-8C07DF2735C5}" type="parTrans" cxnId="{04EBF315-853A-D84C-B9B2-74CED7C9C08C}">
      <dgm:prSet/>
      <dgm:spPr>
        <a:noFill/>
      </dgm:spPr>
      <dgm:t>
        <a:bodyPr/>
        <a:lstStyle/>
        <a:p>
          <a:endParaRPr lang="en-US"/>
        </a:p>
      </dgm:t>
    </dgm:pt>
    <dgm:pt modelId="{53C5A835-4062-364A-878D-DD0F48AF5309}" type="sibTrans" cxnId="{04EBF315-853A-D84C-B9B2-74CED7C9C08C}">
      <dgm:prSet/>
      <dgm:spPr/>
      <dgm:t>
        <a:bodyPr/>
        <a:lstStyle/>
        <a:p>
          <a:endParaRPr lang="en-US"/>
        </a:p>
      </dgm:t>
    </dgm:pt>
    <dgm:pt modelId="{12ECCE65-195B-5E46-9059-83CB625C7ECE}">
      <dgm:prSet phldrT="[Text]"/>
      <dgm:spPr>
        <a:noFill/>
      </dgm:spPr>
      <dgm:t>
        <a:bodyPr/>
        <a:lstStyle/>
        <a:p>
          <a:r>
            <a:rPr lang="en-US" dirty="0" smtClean="0"/>
            <a:t>Write .</a:t>
          </a:r>
          <a:r>
            <a:rPr lang="en-US" dirty="0" err="1" smtClean="0"/>
            <a:t>nii</a:t>
          </a:r>
          <a:r>
            <a:rPr lang="en-US" dirty="0" smtClean="0"/>
            <a:t> to disk</a:t>
          </a:r>
          <a:endParaRPr lang="en-US" dirty="0"/>
        </a:p>
      </dgm:t>
    </dgm:pt>
    <dgm:pt modelId="{18820078-94ED-DF48-A9F7-167FC038829C}" type="parTrans" cxnId="{0C54B934-C66B-224A-B752-88DB03FC384D}">
      <dgm:prSet/>
      <dgm:spPr>
        <a:noFill/>
      </dgm:spPr>
      <dgm:t>
        <a:bodyPr/>
        <a:lstStyle/>
        <a:p>
          <a:endParaRPr lang="en-US"/>
        </a:p>
      </dgm:t>
    </dgm:pt>
    <dgm:pt modelId="{25DECA49-BCFA-F644-89A4-7E8C6C12F619}" type="sibTrans" cxnId="{0C54B934-C66B-224A-B752-88DB03FC384D}">
      <dgm:prSet/>
      <dgm:spPr/>
      <dgm:t>
        <a:bodyPr/>
        <a:lstStyle/>
        <a:p>
          <a:endParaRPr lang="en-US"/>
        </a:p>
      </dgm:t>
    </dgm:pt>
    <dgm:pt modelId="{BF7CA4E9-ED93-4649-89E0-3412FFA95F63}" type="pres">
      <dgm:prSet presAssocID="{E8436B9F-C3B0-9D42-8A5E-B62EC120954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0F48B76D-FC00-144A-B3C5-E8D95F41FE25}" type="pres">
      <dgm:prSet presAssocID="{778CDA12-79A1-3048-B709-873C58027EDF}" presName="hierRoot1" presStyleCnt="0"/>
      <dgm:spPr/>
    </dgm:pt>
    <dgm:pt modelId="{FA15E65E-869C-8641-A9DB-626BB8D942B5}" type="pres">
      <dgm:prSet presAssocID="{778CDA12-79A1-3048-B709-873C58027EDF}" presName="composite" presStyleCnt="0"/>
      <dgm:spPr/>
    </dgm:pt>
    <dgm:pt modelId="{A5679BA2-3D48-2340-A1C7-AFCD2AF3BA23}" type="pres">
      <dgm:prSet presAssocID="{778CDA12-79A1-3048-B709-873C58027EDF}" presName="background" presStyleLbl="node0" presStyleIdx="0" presStyleCnt="1"/>
      <dgm:spPr>
        <a:noFill/>
      </dgm:spPr>
    </dgm:pt>
    <dgm:pt modelId="{AFFBA8F6-ACE6-D24C-96F5-1CDA003D1652}" type="pres">
      <dgm:prSet presAssocID="{778CDA12-79A1-3048-B709-873C58027EDF}" presName="text" presStyleLbl="fgAcc0" presStyleIdx="0" presStyleCnt="1" custScaleX="1505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35E043-2BFF-CF4C-AF1D-7C7380CEA6C7}" type="pres">
      <dgm:prSet presAssocID="{778CDA12-79A1-3048-B709-873C58027EDF}" presName="hierChild2" presStyleCnt="0"/>
      <dgm:spPr/>
    </dgm:pt>
    <dgm:pt modelId="{D6EBA15B-E99E-004D-BE5E-FA4FD4022ECF}" type="pres">
      <dgm:prSet presAssocID="{2F25DCCE-BFA2-5442-8C4C-89E93DE03AED}" presName="Name10" presStyleLbl="parChTrans1D2" presStyleIdx="0" presStyleCnt="1"/>
      <dgm:spPr/>
      <dgm:t>
        <a:bodyPr/>
        <a:lstStyle/>
        <a:p>
          <a:endParaRPr lang="en-US"/>
        </a:p>
      </dgm:t>
    </dgm:pt>
    <dgm:pt modelId="{51228591-8BB4-FA49-87DA-D9800559786D}" type="pres">
      <dgm:prSet presAssocID="{EBD993A1-CB46-0D43-861C-0361B8E36079}" presName="hierRoot2" presStyleCnt="0"/>
      <dgm:spPr/>
    </dgm:pt>
    <dgm:pt modelId="{50E4347E-FFB8-BE47-AB51-A73F4E79F9D3}" type="pres">
      <dgm:prSet presAssocID="{EBD993A1-CB46-0D43-861C-0361B8E36079}" presName="composite2" presStyleCnt="0"/>
      <dgm:spPr/>
    </dgm:pt>
    <dgm:pt modelId="{1EC00EBA-4823-344C-8F4A-5CD365D9D6B9}" type="pres">
      <dgm:prSet presAssocID="{EBD993A1-CB46-0D43-861C-0361B8E36079}" presName="background2" presStyleLbl="node2" presStyleIdx="0" presStyleCnt="1"/>
      <dgm:spPr>
        <a:noFill/>
      </dgm:spPr>
    </dgm:pt>
    <dgm:pt modelId="{9B8893CF-9AAB-E04F-8F74-3EDB8609762C}" type="pres">
      <dgm:prSet presAssocID="{EBD993A1-CB46-0D43-861C-0361B8E36079}" presName="text2" presStyleLbl="fgAcc2" presStyleIdx="0" presStyleCnt="1" custScaleX="1337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462A35-9F9C-D143-970E-C5FAE371CD9C}" type="pres">
      <dgm:prSet presAssocID="{EBD993A1-CB46-0D43-861C-0361B8E36079}" presName="hierChild3" presStyleCnt="0"/>
      <dgm:spPr/>
    </dgm:pt>
    <dgm:pt modelId="{5024BA53-72CD-A54E-9B9F-D292F0203713}" type="pres">
      <dgm:prSet presAssocID="{72108633-3B3F-BF4F-B51E-8C07DF2735C5}" presName="Name17" presStyleLbl="parChTrans1D3" presStyleIdx="0" presStyleCnt="2"/>
      <dgm:spPr/>
      <dgm:t>
        <a:bodyPr/>
        <a:lstStyle/>
        <a:p>
          <a:endParaRPr lang="en-US"/>
        </a:p>
      </dgm:t>
    </dgm:pt>
    <dgm:pt modelId="{FF11C1CD-10E0-E946-ADC9-92DA6BF5766E}" type="pres">
      <dgm:prSet presAssocID="{205BACD9-E5C7-1B4D-A4E0-489CF082B39C}" presName="hierRoot3" presStyleCnt="0"/>
      <dgm:spPr/>
    </dgm:pt>
    <dgm:pt modelId="{AE4F9CC2-AB40-B842-A49B-094D2A59E614}" type="pres">
      <dgm:prSet presAssocID="{205BACD9-E5C7-1B4D-A4E0-489CF082B39C}" presName="composite3" presStyleCnt="0"/>
      <dgm:spPr/>
    </dgm:pt>
    <dgm:pt modelId="{579C841E-46F1-F144-AAFD-9583AD1B108D}" type="pres">
      <dgm:prSet presAssocID="{205BACD9-E5C7-1B4D-A4E0-489CF082B39C}" presName="background3" presStyleLbl="node3" presStyleIdx="0" presStyleCnt="2"/>
      <dgm:spPr>
        <a:noFill/>
      </dgm:spPr>
    </dgm:pt>
    <dgm:pt modelId="{797382CD-E9BC-C641-8941-A224F27059DA}" type="pres">
      <dgm:prSet presAssocID="{205BACD9-E5C7-1B4D-A4E0-489CF082B39C}" presName="text3" presStyleLbl="fgAcc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365DE7-7160-214D-B3A1-06F4E1683466}" type="pres">
      <dgm:prSet presAssocID="{205BACD9-E5C7-1B4D-A4E0-489CF082B39C}" presName="hierChild4" presStyleCnt="0"/>
      <dgm:spPr/>
    </dgm:pt>
    <dgm:pt modelId="{96AE2963-B4E2-034B-ABA4-36D7286E09DA}" type="pres">
      <dgm:prSet presAssocID="{18820078-94ED-DF48-A9F7-167FC038829C}" presName="Name17" presStyleLbl="parChTrans1D3" presStyleIdx="1" presStyleCnt="2"/>
      <dgm:spPr/>
      <dgm:t>
        <a:bodyPr/>
        <a:lstStyle/>
        <a:p>
          <a:endParaRPr lang="en-US"/>
        </a:p>
      </dgm:t>
    </dgm:pt>
    <dgm:pt modelId="{CC195419-1F23-534A-8EEA-6639799EA251}" type="pres">
      <dgm:prSet presAssocID="{12ECCE65-195B-5E46-9059-83CB625C7ECE}" presName="hierRoot3" presStyleCnt="0"/>
      <dgm:spPr/>
    </dgm:pt>
    <dgm:pt modelId="{26842AE7-1062-3D48-B2A4-30A1B3388EBE}" type="pres">
      <dgm:prSet presAssocID="{12ECCE65-195B-5E46-9059-83CB625C7ECE}" presName="composite3" presStyleCnt="0"/>
      <dgm:spPr/>
    </dgm:pt>
    <dgm:pt modelId="{A5BC7118-3FF7-F442-A91E-A0DC14404F3B}" type="pres">
      <dgm:prSet presAssocID="{12ECCE65-195B-5E46-9059-83CB625C7ECE}" presName="background3" presStyleLbl="node3" presStyleIdx="1" presStyleCnt="2"/>
      <dgm:spPr>
        <a:noFill/>
      </dgm:spPr>
    </dgm:pt>
    <dgm:pt modelId="{7EDA8244-DC40-D542-9440-ED1B498918BA}" type="pres">
      <dgm:prSet presAssocID="{12ECCE65-195B-5E46-9059-83CB625C7ECE}" presName="text3" presStyleLbl="fgAcc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521A16-FFF0-AB44-B7B6-FE1F038DF3B9}" type="pres">
      <dgm:prSet presAssocID="{12ECCE65-195B-5E46-9059-83CB625C7ECE}" presName="hierChild4" presStyleCnt="0"/>
      <dgm:spPr/>
    </dgm:pt>
  </dgm:ptLst>
  <dgm:cxnLst>
    <dgm:cxn modelId="{002B4BA0-B5EF-1A41-A5C3-1DBD48CAED4D}" type="presOf" srcId="{12ECCE65-195B-5E46-9059-83CB625C7ECE}" destId="{7EDA8244-DC40-D542-9440-ED1B498918BA}" srcOrd="0" destOrd="0" presId="urn:microsoft.com/office/officeart/2005/8/layout/hierarchy1"/>
    <dgm:cxn modelId="{0F0E67EA-048A-1B43-981C-7413D3CB814A}" type="presOf" srcId="{EBD993A1-CB46-0D43-861C-0361B8E36079}" destId="{9B8893CF-9AAB-E04F-8F74-3EDB8609762C}" srcOrd="0" destOrd="0" presId="urn:microsoft.com/office/officeart/2005/8/layout/hierarchy1"/>
    <dgm:cxn modelId="{300B4BAA-87F4-3641-9CA2-B94BF76D26E0}" type="presOf" srcId="{778CDA12-79A1-3048-B709-873C58027EDF}" destId="{AFFBA8F6-ACE6-D24C-96F5-1CDA003D1652}" srcOrd="0" destOrd="0" presId="urn:microsoft.com/office/officeart/2005/8/layout/hierarchy1"/>
    <dgm:cxn modelId="{FC5E1C13-EDAF-9A46-A1BB-8002AB25314A}" type="presOf" srcId="{205BACD9-E5C7-1B4D-A4E0-489CF082B39C}" destId="{797382CD-E9BC-C641-8941-A224F27059DA}" srcOrd="0" destOrd="0" presId="urn:microsoft.com/office/officeart/2005/8/layout/hierarchy1"/>
    <dgm:cxn modelId="{04EBF315-853A-D84C-B9B2-74CED7C9C08C}" srcId="{EBD993A1-CB46-0D43-861C-0361B8E36079}" destId="{205BACD9-E5C7-1B4D-A4E0-489CF082B39C}" srcOrd="0" destOrd="0" parTransId="{72108633-3B3F-BF4F-B51E-8C07DF2735C5}" sibTransId="{53C5A835-4062-364A-878D-DD0F48AF5309}"/>
    <dgm:cxn modelId="{5956D7F9-D5C1-644C-BF58-4F1AC7118E13}" srcId="{E8436B9F-C3B0-9D42-8A5E-B62EC1209544}" destId="{778CDA12-79A1-3048-B709-873C58027EDF}" srcOrd="0" destOrd="0" parTransId="{3A67008A-FE3C-CB4F-85B3-D5FD8AE096B1}" sibTransId="{88C7F2DE-3318-5444-AC81-501A3736184F}"/>
    <dgm:cxn modelId="{AA7C58B4-1CFB-9F48-B5EF-260CCA78B952}" srcId="{778CDA12-79A1-3048-B709-873C58027EDF}" destId="{EBD993A1-CB46-0D43-861C-0361B8E36079}" srcOrd="0" destOrd="0" parTransId="{2F25DCCE-BFA2-5442-8C4C-89E93DE03AED}" sibTransId="{B031688D-3FB2-1245-95A2-FA48F411335B}"/>
    <dgm:cxn modelId="{AD6F3270-3480-954B-9F09-0492905920B8}" type="presOf" srcId="{18820078-94ED-DF48-A9F7-167FC038829C}" destId="{96AE2963-B4E2-034B-ABA4-36D7286E09DA}" srcOrd="0" destOrd="0" presId="urn:microsoft.com/office/officeart/2005/8/layout/hierarchy1"/>
    <dgm:cxn modelId="{94CA5D4F-DEE6-1249-9B02-4E0576E55C84}" type="presOf" srcId="{2F25DCCE-BFA2-5442-8C4C-89E93DE03AED}" destId="{D6EBA15B-E99E-004D-BE5E-FA4FD4022ECF}" srcOrd="0" destOrd="0" presId="urn:microsoft.com/office/officeart/2005/8/layout/hierarchy1"/>
    <dgm:cxn modelId="{2A2FE3DC-D188-D84A-9F09-FD57B26920CB}" type="presOf" srcId="{72108633-3B3F-BF4F-B51E-8C07DF2735C5}" destId="{5024BA53-72CD-A54E-9B9F-D292F0203713}" srcOrd="0" destOrd="0" presId="urn:microsoft.com/office/officeart/2005/8/layout/hierarchy1"/>
    <dgm:cxn modelId="{9DD7F2CC-C932-B848-9273-CE263AEC494A}" type="presOf" srcId="{E8436B9F-C3B0-9D42-8A5E-B62EC1209544}" destId="{BF7CA4E9-ED93-4649-89E0-3412FFA95F63}" srcOrd="0" destOrd="0" presId="urn:microsoft.com/office/officeart/2005/8/layout/hierarchy1"/>
    <dgm:cxn modelId="{0C54B934-C66B-224A-B752-88DB03FC384D}" srcId="{EBD993A1-CB46-0D43-861C-0361B8E36079}" destId="{12ECCE65-195B-5E46-9059-83CB625C7ECE}" srcOrd="1" destOrd="0" parTransId="{18820078-94ED-DF48-A9F7-167FC038829C}" sibTransId="{25DECA49-BCFA-F644-89A4-7E8C6C12F619}"/>
    <dgm:cxn modelId="{845B9543-AFC6-1546-B7CA-A7B57706E1A0}" type="presParOf" srcId="{BF7CA4E9-ED93-4649-89E0-3412FFA95F63}" destId="{0F48B76D-FC00-144A-B3C5-E8D95F41FE25}" srcOrd="0" destOrd="0" presId="urn:microsoft.com/office/officeart/2005/8/layout/hierarchy1"/>
    <dgm:cxn modelId="{43C1FECE-C966-4245-B6CE-F811AD534217}" type="presParOf" srcId="{0F48B76D-FC00-144A-B3C5-E8D95F41FE25}" destId="{FA15E65E-869C-8641-A9DB-626BB8D942B5}" srcOrd="0" destOrd="0" presId="urn:microsoft.com/office/officeart/2005/8/layout/hierarchy1"/>
    <dgm:cxn modelId="{1B437B1C-87D5-3C44-BFC8-17EEE1CE6663}" type="presParOf" srcId="{FA15E65E-869C-8641-A9DB-626BB8D942B5}" destId="{A5679BA2-3D48-2340-A1C7-AFCD2AF3BA23}" srcOrd="0" destOrd="0" presId="urn:microsoft.com/office/officeart/2005/8/layout/hierarchy1"/>
    <dgm:cxn modelId="{CF85BE40-5DBC-D94C-A414-35D7B56C9467}" type="presParOf" srcId="{FA15E65E-869C-8641-A9DB-626BB8D942B5}" destId="{AFFBA8F6-ACE6-D24C-96F5-1CDA003D1652}" srcOrd="1" destOrd="0" presId="urn:microsoft.com/office/officeart/2005/8/layout/hierarchy1"/>
    <dgm:cxn modelId="{4CE871E0-2BAE-5E43-9AF4-5E40FAE01301}" type="presParOf" srcId="{0F48B76D-FC00-144A-B3C5-E8D95F41FE25}" destId="{FC35E043-2BFF-CF4C-AF1D-7C7380CEA6C7}" srcOrd="1" destOrd="0" presId="urn:microsoft.com/office/officeart/2005/8/layout/hierarchy1"/>
    <dgm:cxn modelId="{AF7219AB-CB4B-2743-9164-C87861021612}" type="presParOf" srcId="{FC35E043-2BFF-CF4C-AF1D-7C7380CEA6C7}" destId="{D6EBA15B-E99E-004D-BE5E-FA4FD4022ECF}" srcOrd="0" destOrd="0" presId="urn:microsoft.com/office/officeart/2005/8/layout/hierarchy1"/>
    <dgm:cxn modelId="{AA61E403-9414-EB48-9433-293179CB9937}" type="presParOf" srcId="{FC35E043-2BFF-CF4C-AF1D-7C7380CEA6C7}" destId="{51228591-8BB4-FA49-87DA-D9800559786D}" srcOrd="1" destOrd="0" presId="urn:microsoft.com/office/officeart/2005/8/layout/hierarchy1"/>
    <dgm:cxn modelId="{EA315B7C-F938-494B-818C-939D2C02A57A}" type="presParOf" srcId="{51228591-8BB4-FA49-87DA-D9800559786D}" destId="{50E4347E-FFB8-BE47-AB51-A73F4E79F9D3}" srcOrd="0" destOrd="0" presId="urn:microsoft.com/office/officeart/2005/8/layout/hierarchy1"/>
    <dgm:cxn modelId="{492F6990-29BB-F246-9E73-A51C5ACEA3E9}" type="presParOf" srcId="{50E4347E-FFB8-BE47-AB51-A73F4E79F9D3}" destId="{1EC00EBA-4823-344C-8F4A-5CD365D9D6B9}" srcOrd="0" destOrd="0" presId="urn:microsoft.com/office/officeart/2005/8/layout/hierarchy1"/>
    <dgm:cxn modelId="{E5E9A6CA-DD04-9341-B25E-1F4FB3608186}" type="presParOf" srcId="{50E4347E-FFB8-BE47-AB51-A73F4E79F9D3}" destId="{9B8893CF-9AAB-E04F-8F74-3EDB8609762C}" srcOrd="1" destOrd="0" presId="urn:microsoft.com/office/officeart/2005/8/layout/hierarchy1"/>
    <dgm:cxn modelId="{F541FAE9-FA1F-2748-A564-A3264730E9DD}" type="presParOf" srcId="{51228591-8BB4-FA49-87DA-D9800559786D}" destId="{FF462A35-9F9C-D143-970E-C5FAE371CD9C}" srcOrd="1" destOrd="0" presId="urn:microsoft.com/office/officeart/2005/8/layout/hierarchy1"/>
    <dgm:cxn modelId="{0D79E207-06C5-1E4B-AE2F-52D44CAE9A3E}" type="presParOf" srcId="{FF462A35-9F9C-D143-970E-C5FAE371CD9C}" destId="{5024BA53-72CD-A54E-9B9F-D292F0203713}" srcOrd="0" destOrd="0" presId="urn:microsoft.com/office/officeart/2005/8/layout/hierarchy1"/>
    <dgm:cxn modelId="{0CAE148B-8328-414F-B6D9-9250E1D2E71D}" type="presParOf" srcId="{FF462A35-9F9C-D143-970E-C5FAE371CD9C}" destId="{FF11C1CD-10E0-E946-ADC9-92DA6BF5766E}" srcOrd="1" destOrd="0" presId="urn:microsoft.com/office/officeart/2005/8/layout/hierarchy1"/>
    <dgm:cxn modelId="{C5A6B050-BE0A-A747-AD6E-2A2AF8FB1293}" type="presParOf" srcId="{FF11C1CD-10E0-E946-ADC9-92DA6BF5766E}" destId="{AE4F9CC2-AB40-B842-A49B-094D2A59E614}" srcOrd="0" destOrd="0" presId="urn:microsoft.com/office/officeart/2005/8/layout/hierarchy1"/>
    <dgm:cxn modelId="{A0EF0ADC-ED0F-C942-BA2A-BA2CDC9AC4AF}" type="presParOf" srcId="{AE4F9CC2-AB40-B842-A49B-094D2A59E614}" destId="{579C841E-46F1-F144-AAFD-9583AD1B108D}" srcOrd="0" destOrd="0" presId="urn:microsoft.com/office/officeart/2005/8/layout/hierarchy1"/>
    <dgm:cxn modelId="{7420BFDA-C8F9-5346-BD92-31A9D3009A20}" type="presParOf" srcId="{AE4F9CC2-AB40-B842-A49B-094D2A59E614}" destId="{797382CD-E9BC-C641-8941-A224F27059DA}" srcOrd="1" destOrd="0" presId="urn:microsoft.com/office/officeart/2005/8/layout/hierarchy1"/>
    <dgm:cxn modelId="{D4CF5C5A-B475-0F45-BA84-438289B21AC8}" type="presParOf" srcId="{FF11C1CD-10E0-E946-ADC9-92DA6BF5766E}" destId="{2C365DE7-7160-214D-B3A1-06F4E1683466}" srcOrd="1" destOrd="0" presId="urn:microsoft.com/office/officeart/2005/8/layout/hierarchy1"/>
    <dgm:cxn modelId="{CFC48287-396B-7449-A54B-074B290FEC14}" type="presParOf" srcId="{FF462A35-9F9C-D143-970E-C5FAE371CD9C}" destId="{96AE2963-B4E2-034B-ABA4-36D7286E09DA}" srcOrd="2" destOrd="0" presId="urn:microsoft.com/office/officeart/2005/8/layout/hierarchy1"/>
    <dgm:cxn modelId="{44F8CA99-2839-4446-BD51-A8BA45D7E975}" type="presParOf" srcId="{FF462A35-9F9C-D143-970E-C5FAE371CD9C}" destId="{CC195419-1F23-534A-8EEA-6639799EA251}" srcOrd="3" destOrd="0" presId="urn:microsoft.com/office/officeart/2005/8/layout/hierarchy1"/>
    <dgm:cxn modelId="{D4E6EC2F-0B63-1F4B-9AB5-3A71403133C4}" type="presParOf" srcId="{CC195419-1F23-534A-8EEA-6639799EA251}" destId="{26842AE7-1062-3D48-B2A4-30A1B3388EBE}" srcOrd="0" destOrd="0" presId="urn:microsoft.com/office/officeart/2005/8/layout/hierarchy1"/>
    <dgm:cxn modelId="{4D1500BD-E124-0245-88DC-7CC08A9EFB28}" type="presParOf" srcId="{26842AE7-1062-3D48-B2A4-30A1B3388EBE}" destId="{A5BC7118-3FF7-F442-A91E-A0DC14404F3B}" srcOrd="0" destOrd="0" presId="urn:microsoft.com/office/officeart/2005/8/layout/hierarchy1"/>
    <dgm:cxn modelId="{9FF22514-55A9-6A4E-8D17-25EEBB0C3D56}" type="presParOf" srcId="{26842AE7-1062-3D48-B2A4-30A1B3388EBE}" destId="{7EDA8244-DC40-D542-9440-ED1B498918BA}" srcOrd="1" destOrd="0" presId="urn:microsoft.com/office/officeart/2005/8/layout/hierarchy1"/>
    <dgm:cxn modelId="{A97D6442-F0F3-4E48-99EB-466FA40307C2}" type="presParOf" srcId="{CC195419-1F23-534A-8EEA-6639799EA251}" destId="{AB521A16-FFF0-AB44-B7B6-FE1F038DF3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96814-82A8-7742-8F60-62EFEDE880E0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40834-9166-9543-B928-7DF349A0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6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T1-w post gad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use MIPAV?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use MIPAV?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use MIPAV?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use MIPAV?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</a:t>
            </a:r>
            <a:r>
              <a:rPr lang="en-US" baseline="0" dirty="0" smtClean="0"/>
              <a:t> do we use MIPAV?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0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1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6C8C1-5355-D945-842A-07648D90B0D6}" type="datetimeFigureOut">
              <a:rPr lang="en-US" smtClean="0"/>
              <a:t>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emf"/><Relationship Id="rId5" Type="http://schemas.openxmlformats.org/officeDocument/2006/relationships/image" Target="../media/image14.png"/><Relationship Id="rId6" Type="http://schemas.openxmlformats.org/officeDocument/2006/relationships/image" Target="../media/image17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6.emf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jpeg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trc.org" TargetMode="External"/><Relationship Id="rId4" Type="http://schemas.openxmlformats.org/officeDocument/2006/relationships/hyperlink" Target="adni.loni.ucla.edu%5Cdata-samples%5Caccess-data" TargetMode="External"/><Relationship Id="rId5" Type="http://schemas.openxmlformats.org/officeDocument/2006/relationships/hyperlink" Target="http://www.oasis-brains.org" TargetMode="External"/><Relationship Id="rId6" Type="http://schemas.openxmlformats.org/officeDocument/2006/relationships/hyperlink" Target="http://www.osirix-viewer.com/datasets/" TargetMode="External"/><Relationship Id="rId7" Type="http://schemas.openxmlformats.org/officeDocument/2006/relationships/hyperlink" Target="http://www.humanconnectome.org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trc.org" TargetMode="External"/><Relationship Id="rId4" Type="http://schemas.openxmlformats.org/officeDocument/2006/relationships/hyperlink" Target="adni.loni.ucla.edu%5Cdata-samples%5Caccess-data" TargetMode="External"/><Relationship Id="rId5" Type="http://schemas.openxmlformats.org/officeDocument/2006/relationships/hyperlink" Target="http://www.oasis-brains.org" TargetMode="External"/><Relationship Id="rId6" Type="http://schemas.openxmlformats.org/officeDocument/2006/relationships/hyperlink" Target="http://www.osirix-viewer.com/datasets/" TargetMode="External"/><Relationship Id="rId7" Type="http://schemas.openxmlformats.org/officeDocument/2006/relationships/hyperlink" Target="http://www.humanconnectome.org" TargetMode="Externa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ipav.cit.nih.gov" TargetMode="External"/><Relationship Id="rId4" Type="http://schemas.openxmlformats.org/officeDocument/2006/relationships/hyperlink" Target="http://cran.r-project.org" TargetMode="External"/><Relationship Id="rId5" Type="http://schemas.openxmlformats.org/officeDocument/2006/relationships/hyperlink" Target="http://www.rstudio.com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"/><Relationship Id="rId5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stnava.github.io/ANTsR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icsl.upenn.edu/software/ants/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cran.r-project.org/web/views/MedicalImaging.html" TargetMode="External"/><Relationship Id="rId5" Type="http://schemas.openxmlformats.org/officeDocument/2006/relationships/hyperlink" Target="http://elizabethmargaretsweeney.wordpress.com/" TargetMode="External"/><Relationship Id="rId6" Type="http://schemas.openxmlformats.org/officeDocument/2006/relationships/hyperlink" Target="http://hopstat.wordpress.com/" TargetMode="External"/><Relationship Id="rId7" Type="http://schemas.openxmlformats.org/officeDocument/2006/relationships/hyperlink" Target="http://bmorebiostat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"/><Relationship Id="rId5" Type="http://schemas.openxmlformats.org/officeDocument/2006/relationships/image" Target="../media/image4.tif"/><Relationship Id="rId6" Type="http://schemas.openxmlformats.org/officeDocument/2006/relationships/image" Target="../media/image5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5" y="2888722"/>
            <a:ext cx="6286869" cy="108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29" y="570893"/>
            <a:ext cx="8449341" cy="1751292"/>
          </a:xfrm>
        </p:spPr>
        <p:txBody>
          <a:bodyPr>
            <a:normAutofit/>
          </a:bodyPr>
          <a:lstStyle/>
          <a:p>
            <a:r>
              <a:rPr lang="en-US" b="1" dirty="0" smtClean="0"/>
              <a:t>Statistical Analysis of Structural MRI Data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196" y="4351547"/>
            <a:ext cx="7537608" cy="2322235"/>
          </a:xfrm>
        </p:spPr>
        <p:txBody>
          <a:bodyPr>
            <a:normAutofit fontScale="85000" lnSpcReduction="20000"/>
          </a:bodyPr>
          <a:lstStyle/>
          <a:p>
            <a:r>
              <a:rPr lang="en-US" sz="2824" dirty="0" smtClean="0">
                <a:solidFill>
                  <a:srgbClr val="660066"/>
                </a:solidFill>
              </a:rPr>
              <a:t>John </a:t>
            </a:r>
            <a:r>
              <a:rPr lang="en-US" sz="2824" dirty="0" err="1" smtClean="0">
                <a:solidFill>
                  <a:srgbClr val="660066"/>
                </a:solidFill>
              </a:rPr>
              <a:t>Muschelli</a:t>
            </a:r>
            <a:r>
              <a:rPr lang="en-US" sz="2824" dirty="0" smtClean="0">
                <a:solidFill>
                  <a:srgbClr val="660066"/>
                </a:solidFill>
              </a:rPr>
              <a:t>, Elizabeth Sweeney, Russell Shinohara, </a:t>
            </a:r>
            <a:r>
              <a:rPr lang="en-US" sz="2824" dirty="0" err="1" smtClean="0">
                <a:solidFill>
                  <a:srgbClr val="660066"/>
                </a:solidFill>
              </a:rPr>
              <a:t>Ani</a:t>
            </a:r>
            <a:r>
              <a:rPr lang="en-US" sz="2824" dirty="0" smtClean="0">
                <a:solidFill>
                  <a:srgbClr val="660066"/>
                </a:solidFill>
              </a:rPr>
              <a:t> </a:t>
            </a:r>
            <a:r>
              <a:rPr lang="en-US" sz="2824" dirty="0" err="1" smtClean="0">
                <a:solidFill>
                  <a:srgbClr val="660066"/>
                </a:solidFill>
              </a:rPr>
              <a:t>Eloyan</a:t>
            </a:r>
            <a:r>
              <a:rPr lang="en-US" sz="2824" dirty="0" smtClean="0">
                <a:solidFill>
                  <a:srgbClr val="660066"/>
                </a:solidFill>
              </a:rPr>
              <a:t> and Ciprian </a:t>
            </a:r>
            <a:r>
              <a:rPr lang="en-US" sz="2824" dirty="0" err="1" smtClean="0">
                <a:solidFill>
                  <a:srgbClr val="660066"/>
                </a:solidFill>
              </a:rPr>
              <a:t>Crainiceanu</a:t>
            </a:r>
            <a:r>
              <a:rPr lang="en-US" sz="2824" dirty="0" smtClean="0">
                <a:solidFill>
                  <a:srgbClr val="660066"/>
                </a:solidFill>
              </a:rPr>
              <a:t> 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Biostatistics Department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The Johns Hopkins Bloomberg School of Public Health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Baltimore, MD</a:t>
            </a:r>
          </a:p>
          <a:p>
            <a:endParaRPr lang="en-US" sz="2118" dirty="0" smtClean="0">
              <a:solidFill>
                <a:srgbClr val="660066"/>
              </a:solidFill>
            </a:endParaRPr>
          </a:p>
          <a:p>
            <a:r>
              <a:rPr lang="en-US" sz="2118" dirty="0" smtClean="0">
                <a:solidFill>
                  <a:srgbClr val="660066"/>
                </a:solidFill>
              </a:rPr>
              <a:t>March 2015, ENAR Workshop on Neuroimaging Data Analysis</a:t>
            </a:r>
          </a:p>
          <a:p>
            <a:r>
              <a:rPr lang="en-US" sz="1800" dirty="0" smtClean="0">
                <a:solidFill>
                  <a:srgbClr val="61A747"/>
                </a:solidFill>
              </a:rPr>
              <a:t>http://</a:t>
            </a:r>
            <a:r>
              <a:rPr lang="en-US" sz="1800" dirty="0" err="1" smtClean="0">
                <a:solidFill>
                  <a:srgbClr val="61A747"/>
                </a:solidFill>
              </a:rPr>
              <a:t>www.smart-stats.org</a:t>
            </a:r>
            <a:r>
              <a:rPr lang="en-US" sz="1800" dirty="0" smtClean="0">
                <a:solidFill>
                  <a:srgbClr val="61A747"/>
                </a:solidFill>
              </a:rPr>
              <a:t> </a:t>
            </a:r>
          </a:p>
          <a:p>
            <a:endParaRPr lang="en-US" sz="1800" dirty="0">
              <a:solidFill>
                <a:srgbClr val="61A747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7275" y="2503360"/>
            <a:ext cx="869533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2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Structural MRI Data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8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structural MRIs?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10" name="Picture 9" descr="data_example_fina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/>
        </p:blipFill>
        <p:spPr>
          <a:xfrm>
            <a:off x="396666" y="1378277"/>
            <a:ext cx="8290134" cy="26043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192612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 smtClean="0"/>
              <a:t>A1. Fluid-attenuated inversion recovery (FLAIR)</a:t>
            </a:r>
          </a:p>
          <a:p>
            <a:pPr lvl="1"/>
            <a:r>
              <a:rPr lang="en-US" sz="2400" dirty="0" smtClean="0"/>
              <a:t>A2. T2-weighted (T2-w) </a:t>
            </a:r>
          </a:p>
          <a:p>
            <a:pPr lvl="1"/>
            <a:r>
              <a:rPr lang="en-US" sz="2400" dirty="0" smtClean="0"/>
              <a:t>A3. Proton density (PD) </a:t>
            </a:r>
          </a:p>
          <a:p>
            <a:pPr lvl="1"/>
            <a:r>
              <a:rPr lang="en-US" sz="2400" dirty="0" smtClean="0"/>
              <a:t>A4. T1-weighted (T1-w)</a:t>
            </a:r>
          </a:p>
        </p:txBody>
      </p:sp>
      <p:sp>
        <p:nvSpPr>
          <p:cNvPr id="3" name="Rectangle 2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03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_Contras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25" y="1448553"/>
            <a:ext cx="5934939" cy="4911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MRI Signal Intensities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3038" y="6502148"/>
            <a:ext cx="53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Slide borrowed with </a:t>
            </a:r>
            <a:r>
              <a:rPr lang="en-US" sz="1600" dirty="0" smtClean="0">
                <a:solidFill>
                  <a:srgbClr val="FF0000"/>
                </a:solidFill>
              </a:rPr>
              <a:t>permission</a:t>
            </a:r>
            <a:r>
              <a:rPr lang="en-US" dirty="0" smtClean="0">
                <a:solidFill>
                  <a:srgbClr val="FF0000"/>
                </a:solidFill>
              </a:rPr>
              <a:t> from Martin Lindquist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1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MRI Signal Intensities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8" name="Picture 7" descr="sjarso:Desktop:Screen Shot 2013-06-10 at 10.12.54 AM.png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8" r="3291"/>
          <a:stretch/>
        </p:blipFill>
        <p:spPr bwMode="auto">
          <a:xfrm>
            <a:off x="962944" y="1469782"/>
            <a:ext cx="7256513" cy="4300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395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Structural MRI vs. fMRI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10" name="fmriMovi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0189" y="1417638"/>
            <a:ext cx="4630571" cy="4244690"/>
          </a:xfrm>
          <a:prstGeom prst="rect">
            <a:avLst/>
          </a:prstGeom>
        </p:spPr>
      </p:pic>
      <p:pic>
        <p:nvPicPr>
          <p:cNvPr id="17" name="Picture 16" descr="flair_cs_example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6"/>
          <a:stretch/>
        </p:blipFill>
        <p:spPr>
          <a:xfrm>
            <a:off x="785976" y="1899093"/>
            <a:ext cx="3103427" cy="34331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02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Structure of Structural MRI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6" name="Picture 5" descr="Screen Shot 2013-06-03 at 3.52.39 PM copy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8426" r="45095" b="10511"/>
          <a:stretch/>
        </p:blipFill>
        <p:spPr>
          <a:xfrm>
            <a:off x="1181295" y="1624506"/>
            <a:ext cx="3750628" cy="40612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532" y="1417638"/>
            <a:ext cx="2457743" cy="44329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24159" y="602514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5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Structure of Structural MRI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87" y="1417638"/>
            <a:ext cx="2457743" cy="4432915"/>
          </a:xfrm>
          <a:prstGeom prst="rect">
            <a:avLst/>
          </a:prstGeom>
        </p:spPr>
      </p:pic>
      <p:pic>
        <p:nvPicPr>
          <p:cNvPr id="8" name="Picture 7" descr="Screen Shot 2013-06-03 at 3.52.39 PM copy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18426" r="45095" b="10511"/>
          <a:stretch/>
        </p:blipFill>
        <p:spPr>
          <a:xfrm>
            <a:off x="1181295" y="1624506"/>
            <a:ext cx="3750628" cy="4061265"/>
          </a:xfrm>
          <a:prstGeom prst="rect">
            <a:avLst/>
          </a:prstGeom>
        </p:spPr>
      </p:pic>
      <p:pic>
        <p:nvPicPr>
          <p:cNvPr id="3" name="Picture 2" descr="SMART0001_20040209_T1post_LUT.t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/>
        </p:blipFill>
        <p:spPr>
          <a:xfrm>
            <a:off x="382686" y="2643510"/>
            <a:ext cx="1079170" cy="2800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95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Arbitrary Units?!?!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287" y="1417638"/>
            <a:ext cx="2457743" cy="44329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  <p:pic>
        <p:nvPicPr>
          <p:cNvPr id="3" name="Picture 2" descr="Screen Shot 2014-08-27 at 4.06.2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0" t="15497" r="41813"/>
          <a:stretch/>
        </p:blipFill>
        <p:spPr>
          <a:xfrm>
            <a:off x="597870" y="1612284"/>
            <a:ext cx="4457400" cy="36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9" name="Picture 8" descr="flair_cs_example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6"/>
          <a:stretch/>
        </p:blipFill>
        <p:spPr>
          <a:xfrm>
            <a:off x="2573520" y="358937"/>
            <a:ext cx="4224602" cy="46734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97457" y="5961747"/>
            <a:ext cx="618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660066"/>
                </a:solidFill>
              </a:rPr>
              <a:t>180 </a:t>
            </a:r>
            <a:r>
              <a:rPr lang="en-US" sz="2400" b="1" dirty="0">
                <a:solidFill>
                  <a:srgbClr val="660066"/>
                </a:solidFill>
              </a:rPr>
              <a:t>x</a:t>
            </a:r>
            <a:r>
              <a:rPr lang="en-US" sz="2400" b="1" dirty="0" smtClean="0">
                <a:solidFill>
                  <a:srgbClr val="660066"/>
                </a:solidFill>
              </a:rPr>
              <a:t> 216 = 38,800 voxels</a:t>
            </a:r>
            <a:endParaRPr lang="en-US" sz="2400" b="1" dirty="0">
              <a:solidFill>
                <a:srgbClr val="660066"/>
              </a:solidFill>
            </a:endParaRP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76" y="5194300"/>
            <a:ext cx="4152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1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vie_final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2" y="-952892"/>
            <a:ext cx="7810892" cy="781089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97457" y="5961747"/>
            <a:ext cx="618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660066"/>
                </a:solidFill>
              </a:rPr>
              <a:t>180 x 180 </a:t>
            </a:r>
            <a:r>
              <a:rPr lang="en-US" sz="2400" b="1" dirty="0">
                <a:solidFill>
                  <a:srgbClr val="660066"/>
                </a:solidFill>
              </a:rPr>
              <a:t>x</a:t>
            </a:r>
            <a:r>
              <a:rPr lang="en-US" sz="2400" b="1" dirty="0" smtClean="0">
                <a:solidFill>
                  <a:srgbClr val="660066"/>
                </a:solidFill>
              </a:rPr>
              <a:t> 216 ≈ 7 million voxels</a:t>
            </a:r>
            <a:endParaRPr lang="en-US" sz="2400" b="1" dirty="0">
              <a:solidFill>
                <a:srgbClr val="66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46189" y="559837"/>
            <a:ext cx="1911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Figure created in the R package </a:t>
            </a:r>
            <a:r>
              <a:rPr lang="en-US" dirty="0" err="1" smtClean="0">
                <a:solidFill>
                  <a:srgbClr val="FF0000"/>
                </a:solidFill>
              </a:rPr>
              <a:t>brainR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33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Setup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8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7" name="Picture 6" descr="data_example_fina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70"/>
          <a:stretch/>
        </p:blipFill>
        <p:spPr>
          <a:xfrm>
            <a:off x="420626" y="1836092"/>
            <a:ext cx="8290134" cy="2604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97457" y="5961747"/>
            <a:ext cx="618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660066"/>
                </a:solidFill>
              </a:rPr>
              <a:t>4 x 7million = 28 million voxels</a:t>
            </a:r>
            <a:endParaRPr lang="en-US" sz="2400" b="1" dirty="0">
              <a:solidFill>
                <a:srgbClr val="660066"/>
              </a:solidFill>
            </a:endParaRPr>
          </a:p>
        </p:txBody>
      </p:sp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175" y="1174750"/>
            <a:ext cx="1231900" cy="469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2" y="4651375"/>
            <a:ext cx="1879600" cy="2540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675" y="4645025"/>
            <a:ext cx="1104900" cy="2413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975" y="4645025"/>
            <a:ext cx="1257300" cy="241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75" y="4657725"/>
            <a:ext cx="1104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873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378572"/>
            <a:ext cx="7011876" cy="5435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7457" y="5961747"/>
            <a:ext cx="6189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660066"/>
                </a:solidFill>
              </a:rPr>
              <a:t>131 x 28 million &gt; 3.6 billion voxels</a:t>
            </a:r>
            <a:endParaRPr lang="en-US" sz="2400" b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52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Public MRI Data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56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Public Structural MRI </a:t>
            </a:r>
            <a:r>
              <a:rPr lang="en-US" dirty="0"/>
              <a:t>D</a:t>
            </a:r>
            <a:r>
              <a:rPr lang="en-US" dirty="0" smtClean="0"/>
              <a:t>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70947"/>
            <a:ext cx="8399272" cy="4586475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 smtClean="0"/>
              <a:t>Neuroimaging Informatics Tools and Resources Clearinghouse (NITRC)  </a:t>
            </a:r>
            <a:r>
              <a:rPr lang="en-US" sz="2000" dirty="0" smtClean="0"/>
              <a:t>Home to many open source neuroimaging datasets, software tools, and much more </a:t>
            </a:r>
            <a:r>
              <a:rPr lang="en-US" sz="2000" dirty="0"/>
              <a:t>(</a:t>
            </a:r>
            <a:r>
              <a:rPr lang="en-US" sz="2000" dirty="0" smtClean="0">
                <a:hlinkClick r:id="rId3"/>
              </a:rPr>
              <a:t>www.nitrc.org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b="1" dirty="0" smtClean="0"/>
              <a:t>Alzheimer’s Disease Neuroimaging Initiative (ADNI) </a:t>
            </a:r>
            <a:r>
              <a:rPr lang="en-US" sz="2000" dirty="0" smtClean="0"/>
              <a:t>over 1500 subjects with multi-modal MRI; cognitively normal older individuals, individuals with mild cognitive impairment, or individuals with Alzheimer's disease   (</a:t>
            </a:r>
            <a:r>
              <a:rPr lang="en-US" sz="2000" dirty="0" err="1" smtClean="0">
                <a:hlinkClick r:id="rId4" action="ppaction://hlinkfile"/>
              </a:rPr>
              <a:t>adni.loni.ucla.edu</a:t>
            </a:r>
            <a:r>
              <a:rPr lang="en-US" sz="2000" dirty="0" smtClean="0">
                <a:hlinkClick r:id="rId4" action="ppaction://hlinkfile"/>
              </a:rPr>
              <a:t>/data-samples/access-data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b="1" dirty="0" smtClean="0"/>
              <a:t>Open Access Series of Imaging Studies (OASIS)  </a:t>
            </a:r>
            <a:r>
              <a:rPr lang="en-US" sz="2000" dirty="0" smtClean="0"/>
              <a:t>T1-weighted volumes from 416 subjects with Alzheimer’s disease </a:t>
            </a:r>
            <a:r>
              <a:rPr lang="en-US" sz="2000" dirty="0"/>
              <a:t>(</a:t>
            </a:r>
            <a:r>
              <a:rPr lang="en-US" sz="2000" dirty="0">
                <a:hlinkClick r:id="rId5"/>
              </a:rPr>
              <a:t>www.oasis-</a:t>
            </a:r>
            <a:r>
              <a:rPr lang="en-US" sz="2000" dirty="0" smtClean="0">
                <a:hlinkClick r:id="rId5"/>
              </a:rPr>
              <a:t>brains.org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dirty="0" err="1" smtClean="0"/>
              <a:t>OsiriX</a:t>
            </a:r>
            <a:r>
              <a:rPr lang="en-US" sz="2000" b="1" dirty="0" smtClean="0"/>
              <a:t> </a:t>
            </a:r>
            <a:r>
              <a:rPr lang="en-US" sz="2000" dirty="0" smtClean="0"/>
              <a:t>A number of open source DICOM imaging datasets of various parts of the body (</a:t>
            </a:r>
            <a:r>
              <a:rPr lang="en-US" sz="2000" dirty="0" smtClean="0">
                <a:hlinkClick r:id="rId6"/>
              </a:rPr>
              <a:t>www.osirix</a:t>
            </a:r>
            <a:r>
              <a:rPr lang="en-US" sz="2000" dirty="0">
                <a:hlinkClick r:id="rId6"/>
              </a:rPr>
              <a:t>-viewer.com/datasets</a:t>
            </a:r>
            <a:r>
              <a:rPr lang="en-US" sz="2000" dirty="0" smtClean="0">
                <a:hlinkClick r:id="rId6"/>
              </a:rPr>
              <a:t>/</a:t>
            </a:r>
            <a:r>
              <a:rPr lang="en-US" sz="2000" dirty="0" smtClean="0"/>
              <a:t>)</a:t>
            </a:r>
          </a:p>
          <a:p>
            <a:endParaRPr lang="en-US" sz="2000" b="1" dirty="0"/>
          </a:p>
          <a:p>
            <a:r>
              <a:rPr lang="en-US" sz="2000" b="1" dirty="0" smtClean="0"/>
              <a:t>Human </a:t>
            </a:r>
            <a:r>
              <a:rPr lang="en-US" sz="2000" b="1" dirty="0" err="1" smtClean="0"/>
              <a:t>Connectome</a:t>
            </a:r>
            <a:r>
              <a:rPr lang="en-US" sz="2000" b="1" dirty="0" smtClean="0"/>
              <a:t> Project </a:t>
            </a:r>
            <a:r>
              <a:rPr lang="en-US" sz="2000" dirty="0" smtClean="0"/>
              <a:t>Structural MRI data as well as </a:t>
            </a:r>
            <a:r>
              <a:rPr lang="en-US" sz="2000" dirty="0"/>
              <a:t>r</a:t>
            </a:r>
            <a:r>
              <a:rPr lang="en-US" sz="2000" dirty="0" smtClean="0"/>
              <a:t>esting</a:t>
            </a:r>
            <a:r>
              <a:rPr lang="en-US" sz="2000" dirty="0"/>
              <a:t>-</a:t>
            </a:r>
            <a:r>
              <a:rPr lang="en-US" sz="2000" dirty="0" smtClean="0"/>
              <a:t>state and task-evoked functional MRI, and diffusion imaging</a:t>
            </a:r>
            <a:r>
              <a:rPr lang="en-US" sz="2000" dirty="0"/>
              <a:t>.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www.humanconnectome.org</a:t>
            </a:r>
            <a:r>
              <a:rPr lang="en-US" sz="2000" dirty="0" smtClean="0"/>
              <a:t>)  </a:t>
            </a:r>
            <a:endParaRPr lang="en-US" sz="2400" dirty="0"/>
          </a:p>
          <a:p>
            <a:endParaRPr lang="en-US" sz="2400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8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80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Data From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70947"/>
            <a:ext cx="8399272" cy="4586475"/>
          </a:xfrm>
        </p:spPr>
        <p:txBody>
          <a:bodyPr>
            <a:normAutofit fontScale="85000" lnSpcReduction="10000"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Neuroimaging Informatics Tools and Resources Clearinghouse (NITRC)  </a:t>
            </a:r>
            <a:r>
              <a:rPr lang="en-US" sz="2000" dirty="0" smtClean="0">
                <a:solidFill>
                  <a:srgbClr val="FF0000"/>
                </a:solidFill>
              </a:rPr>
              <a:t>Home to many open source neuroimaging datasets, software tools, and much more</a:t>
            </a:r>
            <a:r>
              <a:rPr lang="en-US" sz="2000" dirty="0" smtClean="0"/>
              <a:t> </a:t>
            </a:r>
            <a:r>
              <a:rPr lang="en-US" sz="2000" dirty="0"/>
              <a:t>(</a:t>
            </a:r>
            <a:r>
              <a:rPr lang="en-US" sz="2000" dirty="0" smtClean="0">
                <a:hlinkClick r:id="rId3"/>
              </a:rPr>
              <a:t>www.nitrc.org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b="1" dirty="0" smtClean="0"/>
              <a:t>Alzheimer’s Disease Neuroimaging Initiative (ADNI) </a:t>
            </a:r>
            <a:r>
              <a:rPr lang="en-US" sz="2000" dirty="0" smtClean="0"/>
              <a:t>over 1500 subjects with multi-modal MRI; cognitively normal older individuals, individuals with mild cognitive impairment, or individuals with Alzheimer's disease   (</a:t>
            </a:r>
            <a:r>
              <a:rPr lang="en-US" sz="2000" dirty="0" err="1" smtClean="0">
                <a:hlinkClick r:id="rId4" action="ppaction://hlinkfile"/>
              </a:rPr>
              <a:t>adni.loni.ucla.edu</a:t>
            </a:r>
            <a:r>
              <a:rPr lang="en-US" sz="2000" dirty="0" smtClean="0">
                <a:hlinkClick r:id="rId4" action="ppaction://hlinkfile"/>
              </a:rPr>
              <a:t>/data-samples/access-data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b="1" dirty="0" smtClean="0"/>
              <a:t>Open Access Series of Imaging Studies (OASIS)  </a:t>
            </a:r>
            <a:r>
              <a:rPr lang="en-US" sz="2000" dirty="0" smtClean="0"/>
              <a:t>T1-weighted volumes from 416 subjects with Alzheimer’s disease </a:t>
            </a:r>
            <a:r>
              <a:rPr lang="en-US" sz="2000" dirty="0"/>
              <a:t>(</a:t>
            </a:r>
            <a:r>
              <a:rPr lang="en-US" sz="2000" dirty="0">
                <a:hlinkClick r:id="rId5"/>
              </a:rPr>
              <a:t>www.oasis-</a:t>
            </a:r>
            <a:r>
              <a:rPr lang="en-US" sz="2000" dirty="0" smtClean="0">
                <a:hlinkClick r:id="rId5"/>
              </a:rPr>
              <a:t>brains.org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dirty="0" err="1" smtClean="0">
                <a:solidFill>
                  <a:srgbClr val="FF0000"/>
                </a:solidFill>
              </a:rPr>
              <a:t>OsiriX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A number of open source DICOM imaging datasets of various parts of the body </a:t>
            </a:r>
            <a:r>
              <a:rPr lang="en-US" sz="2000" dirty="0" smtClean="0"/>
              <a:t>(</a:t>
            </a:r>
            <a:r>
              <a:rPr lang="en-US" sz="2000" dirty="0" smtClean="0">
                <a:hlinkClick r:id="rId6"/>
              </a:rPr>
              <a:t>www.osirix</a:t>
            </a:r>
            <a:r>
              <a:rPr lang="en-US" sz="2000" dirty="0">
                <a:hlinkClick r:id="rId6"/>
              </a:rPr>
              <a:t>-viewer.com/datasets</a:t>
            </a:r>
            <a:r>
              <a:rPr lang="en-US" sz="2000" dirty="0" smtClean="0">
                <a:hlinkClick r:id="rId6"/>
              </a:rPr>
              <a:t>/</a:t>
            </a:r>
            <a:r>
              <a:rPr lang="en-US" sz="2000" dirty="0" smtClean="0"/>
              <a:t>)</a:t>
            </a:r>
          </a:p>
          <a:p>
            <a:endParaRPr lang="en-US" sz="2000" b="1" dirty="0"/>
          </a:p>
          <a:p>
            <a:r>
              <a:rPr lang="en-US" sz="2000" b="1" dirty="0" smtClean="0"/>
              <a:t>Human </a:t>
            </a:r>
            <a:r>
              <a:rPr lang="en-US" sz="2000" b="1" dirty="0" err="1" smtClean="0"/>
              <a:t>Connectome</a:t>
            </a:r>
            <a:r>
              <a:rPr lang="en-US" sz="2000" b="1" dirty="0" smtClean="0"/>
              <a:t> Project </a:t>
            </a:r>
            <a:r>
              <a:rPr lang="en-US" sz="2000" dirty="0" smtClean="0"/>
              <a:t>Structural MRI data as well as </a:t>
            </a:r>
            <a:r>
              <a:rPr lang="en-US" sz="2000" dirty="0"/>
              <a:t>r</a:t>
            </a:r>
            <a:r>
              <a:rPr lang="en-US" sz="2000" dirty="0" smtClean="0"/>
              <a:t>esting</a:t>
            </a:r>
            <a:r>
              <a:rPr lang="en-US" sz="2000" dirty="0"/>
              <a:t>-</a:t>
            </a:r>
            <a:r>
              <a:rPr lang="en-US" sz="2000" dirty="0" smtClean="0"/>
              <a:t>state and task-evoked functional MRI, and diffusion imaging</a:t>
            </a:r>
            <a:r>
              <a:rPr lang="en-US" sz="2000" dirty="0"/>
              <a:t>. (</a:t>
            </a:r>
            <a:r>
              <a:rPr lang="en-US" sz="2000" dirty="0">
                <a:hlinkClick r:id="rId7"/>
              </a:rPr>
              <a:t>http://</a:t>
            </a:r>
            <a:r>
              <a:rPr lang="en-US" sz="2000" dirty="0" smtClean="0">
                <a:hlinkClick r:id="rId7"/>
              </a:rPr>
              <a:t>www.humanconnectome.org</a:t>
            </a:r>
            <a:r>
              <a:rPr lang="en-US" sz="2000" dirty="0" smtClean="0"/>
              <a:t>)  </a:t>
            </a:r>
            <a:endParaRPr lang="en-US" sz="2400" dirty="0"/>
          </a:p>
          <a:p>
            <a:endParaRPr lang="en-US" sz="2400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8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95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Structural MRI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851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Let’s work in R for a bit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6500" y="4147331"/>
            <a:ext cx="6826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out </a:t>
            </a:r>
            <a:r>
              <a:rPr lang="en-US" sz="2400" dirty="0" err="1" smtClean="0"/>
              <a:t>ENAR_Tutorial.Rmd</a:t>
            </a:r>
            <a:r>
              <a:rPr lang="en-US" sz="2400" dirty="0" smtClean="0"/>
              <a:t> in the vignettes folder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1291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12723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Courier"/>
              </a:rPr>
              <a:t>Subtract the a follow-up T1-w volume from a baseline T1-w volume. </a:t>
            </a:r>
          </a:p>
          <a:p>
            <a:endParaRPr lang="en-US" dirty="0" smtClean="0">
              <a:latin typeface="+mj-lt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721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Deliverables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Subtract two images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7365" y="2816983"/>
            <a:ext cx="1496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660066"/>
                </a:solidFill>
              </a:rPr>
              <a:t>-</a:t>
            </a:r>
            <a:endParaRPr lang="en-US" sz="12000" dirty="0">
              <a:solidFill>
                <a:srgbClr val="66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569" y="2841174"/>
            <a:ext cx="1496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660066"/>
                </a:solidFill>
              </a:rPr>
              <a:t>=</a:t>
            </a:r>
            <a:endParaRPr lang="en-US" sz="12000" dirty="0">
              <a:solidFill>
                <a:srgbClr val="660066"/>
              </a:solidFill>
            </a:endParaRPr>
          </a:p>
        </p:txBody>
      </p:sp>
      <p:pic>
        <p:nvPicPr>
          <p:cNvPr id="2" name="Picture 1" descr="SUBJ0001-01-MPRAGE_screen_capture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1851" r="3780" b="5578"/>
          <a:stretch/>
        </p:blipFill>
        <p:spPr>
          <a:xfrm>
            <a:off x="441325" y="2785024"/>
            <a:ext cx="2140165" cy="2643461"/>
          </a:xfrm>
          <a:prstGeom prst="rect">
            <a:avLst/>
          </a:prstGeom>
        </p:spPr>
      </p:pic>
      <p:pic>
        <p:nvPicPr>
          <p:cNvPr id="13" name="Picture 12" descr="SUBJ0001-02-MPRAGE_N3_REG_screen_capture2.t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4005" r="3780" b="6873"/>
          <a:stretch/>
        </p:blipFill>
        <p:spPr>
          <a:xfrm>
            <a:off x="3386576" y="2785024"/>
            <a:ext cx="2209243" cy="2643461"/>
          </a:xfrm>
          <a:prstGeom prst="rect">
            <a:avLst/>
          </a:prstGeom>
        </p:spPr>
      </p:pic>
      <p:pic>
        <p:nvPicPr>
          <p:cNvPr id="14" name="Picture 13" descr="SUBJ0001-02-MPRAGE_N3_REG_calc_screen_capturesub.t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1621" r="3422" b="6873"/>
          <a:stretch/>
        </p:blipFill>
        <p:spPr>
          <a:xfrm>
            <a:off x="6724159" y="2785024"/>
            <a:ext cx="2153252" cy="26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48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Image Preprocessing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6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Preprocessing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" y="2462312"/>
            <a:ext cx="7732319" cy="17522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08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3" y="2462312"/>
            <a:ext cx="7732319" cy="175220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File types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8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4637349"/>
          </a:xfrm>
        </p:spPr>
        <p:txBody>
          <a:bodyPr>
            <a:normAutofit/>
          </a:bodyPr>
          <a:lstStyle/>
          <a:p>
            <a:r>
              <a:rPr lang="en-US" dirty="0"/>
              <a:t>Install MIPAV (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mipav.cit.nih.gov</a:t>
            </a:r>
            <a:r>
              <a:rPr lang="en-US" dirty="0" smtClean="0"/>
              <a:t>) </a:t>
            </a:r>
            <a:endParaRPr lang="en-US" dirty="0"/>
          </a:p>
          <a:p>
            <a:r>
              <a:rPr lang="en-US" dirty="0" smtClean="0"/>
              <a:t>Install R (</a:t>
            </a:r>
            <a:r>
              <a:rPr lang="en-US" dirty="0" smtClean="0">
                <a:hlinkClick r:id="rId4"/>
              </a:rPr>
              <a:t>http://cran.r-project.org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Install </a:t>
            </a:r>
            <a:r>
              <a:rPr lang="en-US" dirty="0"/>
              <a:t>R Studio (</a:t>
            </a:r>
            <a:r>
              <a:rPr lang="en-US" dirty="0">
                <a:hlinkClick r:id="rId5"/>
              </a:rPr>
              <a:t>http://</a:t>
            </a:r>
            <a:r>
              <a:rPr lang="en-US" dirty="0" err="1" smtClean="0">
                <a:hlinkClick r:id="rId5"/>
              </a:rPr>
              <a:t>www.rstudio.com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Open R Studio and install </a:t>
            </a:r>
            <a:r>
              <a:rPr lang="en-US" dirty="0" err="1" smtClean="0"/>
              <a:t>devtools</a:t>
            </a:r>
            <a:r>
              <a:rPr lang="en-US" dirty="0" smtClean="0"/>
              <a:t> package in R </a:t>
            </a:r>
          </a:p>
          <a:p>
            <a:pPr marL="457200" lvl="1" indent="0">
              <a:buNone/>
            </a:pPr>
            <a:r>
              <a:rPr lang="en-US" dirty="0" err="1">
                <a:latin typeface="Courier"/>
                <a:cs typeface="Courier"/>
              </a:rPr>
              <a:t>install.packages</a:t>
            </a:r>
            <a:r>
              <a:rPr lang="en-US" dirty="0">
                <a:latin typeface="Courier"/>
                <a:cs typeface="Courier"/>
              </a:rPr>
              <a:t>('</a:t>
            </a:r>
            <a:r>
              <a:rPr lang="en-US" dirty="0" err="1">
                <a:latin typeface="Courier"/>
                <a:cs typeface="Courier"/>
              </a:rPr>
              <a:t>devtools</a:t>
            </a:r>
            <a:r>
              <a:rPr lang="en-US" dirty="0">
                <a:latin typeface="Courier"/>
                <a:cs typeface="Courier"/>
              </a:rPr>
              <a:t>')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library(</a:t>
            </a:r>
            <a:r>
              <a:rPr lang="en-US" dirty="0" err="1">
                <a:latin typeface="Courier"/>
                <a:cs typeface="Courier"/>
              </a:rPr>
              <a:t>devtools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r>
              <a:rPr lang="en-US" dirty="0" err="1">
                <a:latin typeface="Courier"/>
                <a:cs typeface="Courier"/>
              </a:rPr>
              <a:t>install_github</a:t>
            </a:r>
            <a:r>
              <a:rPr lang="en-US" dirty="0">
                <a:latin typeface="Courier"/>
                <a:cs typeface="Courier"/>
              </a:rPr>
              <a:t>('muschellij2/</a:t>
            </a:r>
            <a:r>
              <a:rPr lang="en-US" dirty="0" smtClean="0">
                <a:latin typeface="Courier"/>
                <a:cs typeface="Courier"/>
              </a:rPr>
              <a:t>ENARSC2015')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6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90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Setup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Before the course begins…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Most MRI scanners save their reconstructed data </a:t>
            </a:r>
            <a:r>
              <a:rPr lang="en-US" dirty="0" smtClean="0"/>
              <a:t>to a </a:t>
            </a:r>
            <a:r>
              <a:rPr lang="en-US" dirty="0"/>
              <a:t>file format called DICOM (Digital Imaging </a:t>
            </a:r>
            <a:r>
              <a:rPr lang="en-US" dirty="0" smtClean="0"/>
              <a:t>and Communications in Medicine).</a:t>
            </a:r>
          </a:p>
          <a:p>
            <a:r>
              <a:rPr lang="en-US" dirty="0" smtClean="0"/>
              <a:t>The </a:t>
            </a:r>
            <a:r>
              <a:rPr lang="en-US" dirty="0"/>
              <a:t>data is generally stored slice-wise and </a:t>
            </a:r>
            <a:r>
              <a:rPr lang="en-US" dirty="0" smtClean="0"/>
              <a:t>contains large </a:t>
            </a:r>
            <a:r>
              <a:rPr lang="en-US" dirty="0"/>
              <a:t>amount of meta-data about image </a:t>
            </a:r>
            <a:r>
              <a:rPr lang="en-US" dirty="0" smtClean="0"/>
              <a:t>acquisition and </a:t>
            </a:r>
            <a:r>
              <a:rPr lang="en-US" dirty="0"/>
              <a:t>subject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Although DICOM is the standard format </a:t>
            </a:r>
            <a:r>
              <a:rPr lang="en-US" dirty="0" smtClean="0"/>
              <a:t>for outputting </a:t>
            </a:r>
            <a:r>
              <a:rPr lang="en-US" dirty="0"/>
              <a:t>data from the MRI scanner, it is </a:t>
            </a:r>
            <a:r>
              <a:rPr lang="en-US" dirty="0" smtClean="0"/>
              <a:t>necessary to </a:t>
            </a:r>
            <a:r>
              <a:rPr lang="en-US" dirty="0"/>
              <a:t>convert to other formats before data analysis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3038" y="6502148"/>
            <a:ext cx="53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Slide borrowed with </a:t>
            </a:r>
            <a:r>
              <a:rPr lang="en-US" sz="1600" dirty="0" smtClean="0">
                <a:solidFill>
                  <a:srgbClr val="FF0000"/>
                </a:solidFill>
              </a:rPr>
              <a:t>permission</a:t>
            </a:r>
            <a:r>
              <a:rPr lang="en-US" dirty="0" smtClean="0">
                <a:solidFill>
                  <a:srgbClr val="FF0000"/>
                </a:solidFill>
              </a:rPr>
              <a:t> from Martin Lindquist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97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Analyze file format originates from the </a:t>
            </a:r>
            <a:r>
              <a:rPr lang="en-US" dirty="0" smtClean="0"/>
              <a:t>Analyze software package.</a:t>
            </a:r>
          </a:p>
          <a:p>
            <a:r>
              <a:rPr lang="en-US" dirty="0" smtClean="0"/>
              <a:t>It </a:t>
            </a:r>
            <a:r>
              <a:rPr lang="en-US" dirty="0"/>
              <a:t>stores each data set in two separate files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first is the data file (with extension .</a:t>
            </a:r>
            <a:r>
              <a:rPr lang="en-US" dirty="0" err="1"/>
              <a:t>img</a:t>
            </a:r>
            <a:r>
              <a:rPr lang="en-US" dirty="0"/>
              <a:t>), </a:t>
            </a:r>
            <a:r>
              <a:rPr lang="en-US" dirty="0" smtClean="0"/>
              <a:t>which contains </a:t>
            </a:r>
            <a:r>
              <a:rPr lang="en-US" dirty="0"/>
              <a:t>the binary data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 </a:t>
            </a:r>
            <a:r>
              <a:rPr lang="en-US" dirty="0"/>
              <a:t>The second is the header file (with extension .</a:t>
            </a:r>
            <a:r>
              <a:rPr lang="en-US" dirty="0" err="1"/>
              <a:t>hdr</a:t>
            </a:r>
            <a:r>
              <a:rPr lang="en-US" dirty="0"/>
              <a:t>)</a:t>
            </a:r>
            <a:r>
              <a:rPr lang="en-US" dirty="0" smtClean="0"/>
              <a:t>, which </a:t>
            </a:r>
            <a:r>
              <a:rPr lang="en-US" dirty="0"/>
              <a:t>contains the meta-data.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3038" y="6502148"/>
            <a:ext cx="53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Slide borrowed with </a:t>
            </a:r>
            <a:r>
              <a:rPr lang="en-US" sz="1600" dirty="0" smtClean="0">
                <a:solidFill>
                  <a:srgbClr val="FF0000"/>
                </a:solidFill>
              </a:rPr>
              <a:t>permission</a:t>
            </a:r>
            <a:r>
              <a:rPr lang="en-US" dirty="0" smtClean="0">
                <a:solidFill>
                  <a:srgbClr val="FF0000"/>
                </a:solidFill>
              </a:rPr>
              <a:t> from Martin Lindquist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56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NIfTI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NIfTi</a:t>
            </a:r>
            <a:r>
              <a:rPr lang="en-US" dirty="0"/>
              <a:t> (Neuroimaging Informatics </a:t>
            </a:r>
            <a:r>
              <a:rPr lang="en-US" dirty="0" smtClean="0"/>
              <a:t>Technology Initiative</a:t>
            </a:r>
            <a:r>
              <a:rPr lang="en-US" dirty="0"/>
              <a:t>) is a file format designed to </a:t>
            </a:r>
            <a:r>
              <a:rPr lang="en-US" dirty="0" smtClean="0"/>
              <a:t>promote compatibility </a:t>
            </a:r>
            <a:r>
              <a:rPr lang="en-US" dirty="0"/>
              <a:t>among programs using fMRI data sets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Extends Analyze by storing more meta-data (e.g., </a:t>
            </a:r>
            <a:r>
              <a:rPr lang="en-US" dirty="0" smtClean="0"/>
              <a:t>affine matrices</a:t>
            </a:r>
            <a:r>
              <a:rPr lang="en-US" dirty="0"/>
              <a:t>, data arrangement, slice order information)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Comes in two formats, a format with combined header </a:t>
            </a:r>
            <a:r>
              <a:rPr lang="en-US" dirty="0" smtClean="0"/>
              <a:t>and data </a:t>
            </a:r>
            <a:r>
              <a:rPr lang="en-US" dirty="0"/>
              <a:t>(extension .</a:t>
            </a:r>
            <a:r>
              <a:rPr lang="en-US" dirty="0" err="1"/>
              <a:t>nii</a:t>
            </a:r>
            <a:r>
              <a:rPr lang="en-US" dirty="0"/>
              <a:t>), and a format that uses the </a:t>
            </a:r>
            <a:r>
              <a:rPr lang="en-US" dirty="0" smtClean="0"/>
              <a:t>same extensions </a:t>
            </a:r>
            <a:r>
              <a:rPr lang="en-US" dirty="0"/>
              <a:t>as Analyze (extension .</a:t>
            </a:r>
            <a:r>
              <a:rPr lang="en-US" dirty="0" err="1"/>
              <a:t>hdr</a:t>
            </a:r>
            <a:r>
              <a:rPr lang="en-US" dirty="0"/>
              <a:t>/.</a:t>
            </a:r>
            <a:r>
              <a:rPr lang="en-US" dirty="0" err="1"/>
              <a:t>img</a:t>
            </a:r>
            <a:r>
              <a:rPr lang="en-US" dirty="0" smtClean="0"/>
              <a:t>).</a:t>
            </a:r>
          </a:p>
          <a:p>
            <a:r>
              <a:rPr lang="en-US" dirty="0" smtClean="0"/>
              <a:t>Contains </a:t>
            </a:r>
            <a:r>
              <a:rPr lang="en-US" dirty="0"/>
              <a:t>a complete description of the </a:t>
            </a:r>
            <a:r>
              <a:rPr lang="en-US" dirty="0" smtClean="0"/>
              <a:t>data orientation</a:t>
            </a:r>
            <a:r>
              <a:rPr lang="en-US" dirty="0"/>
              <a:t>, eliminating flipping problems </a:t>
            </a:r>
            <a:r>
              <a:rPr lang="en-US" dirty="0" smtClean="0"/>
              <a:t>almost entirely</a:t>
            </a:r>
            <a:r>
              <a:rPr lang="en-US" dirty="0"/>
              <a:t>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3038" y="6502148"/>
            <a:ext cx="532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Slide borrowed with </a:t>
            </a:r>
            <a:r>
              <a:rPr lang="en-US" sz="1600" dirty="0" smtClean="0">
                <a:solidFill>
                  <a:srgbClr val="FF0000"/>
                </a:solidFill>
              </a:rPr>
              <a:t>permission</a:t>
            </a:r>
            <a:r>
              <a:rPr lang="en-US" dirty="0" smtClean="0">
                <a:solidFill>
                  <a:srgbClr val="FF0000"/>
                </a:solidFill>
              </a:rPr>
              <a:t> from Martin Lindquist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957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File types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8639" y="1402986"/>
            <a:ext cx="374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NIfTI</a:t>
            </a:r>
            <a:endParaRPr lang="en-US" sz="2800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38107" y="1398353"/>
            <a:ext cx="0" cy="4637399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77294" y="1440988"/>
            <a:ext cx="37481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DICOM</a:t>
            </a:r>
            <a:endParaRPr lang="en-US" sz="2800" dirty="0"/>
          </a:p>
          <a:p>
            <a:endParaRPr lang="en-US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 descr="DICOM_Directory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" r="53011" b="29872"/>
          <a:stretch/>
        </p:blipFill>
        <p:spPr>
          <a:xfrm>
            <a:off x="832201" y="1979911"/>
            <a:ext cx="2990533" cy="3894027"/>
          </a:xfrm>
          <a:prstGeom prst="rect">
            <a:avLst/>
          </a:prstGeom>
        </p:spPr>
      </p:pic>
      <p:pic>
        <p:nvPicPr>
          <p:cNvPr id="10" name="Picture 9" descr="Screen Shot 2014-08-27 at 4.18.27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5" t="22423" r="45990" b="71682"/>
          <a:stretch/>
        </p:blipFill>
        <p:spPr>
          <a:xfrm>
            <a:off x="4728108" y="1902163"/>
            <a:ext cx="3384054" cy="7205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37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4541" y="2326639"/>
            <a:ext cx="67271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2400" dirty="0"/>
              <a:t>dcm2nii (http://</a:t>
            </a:r>
            <a:r>
              <a:rPr lang="en-US" sz="2400" dirty="0" err="1" smtClean="0"/>
              <a:t>www.mccauslandcenter.sc.edu</a:t>
            </a:r>
            <a:r>
              <a:rPr lang="en-US" sz="2400" dirty="0"/>
              <a:t>/</a:t>
            </a:r>
            <a:r>
              <a:rPr lang="en-US" sz="2400" dirty="0" err="1"/>
              <a:t>mricro</a:t>
            </a:r>
            <a:r>
              <a:rPr lang="en-US" sz="2400" dirty="0"/>
              <a:t>/</a:t>
            </a:r>
            <a:r>
              <a:rPr lang="en-US" sz="2400" dirty="0" err="1"/>
              <a:t>mricron</a:t>
            </a:r>
            <a:r>
              <a:rPr lang="en-US" sz="2400" dirty="0"/>
              <a:t>/</a:t>
            </a:r>
            <a:r>
              <a:rPr lang="en-US" sz="2400" dirty="0" smtClean="0"/>
              <a:t>dcm2nii.html)</a:t>
            </a:r>
          </a:p>
          <a:p>
            <a:pPr marL="571500" indent="-571500">
              <a:buFont typeface="Arial"/>
              <a:buChar char="•"/>
            </a:pPr>
            <a:r>
              <a:rPr lang="en-US" sz="2400" dirty="0" smtClean="0"/>
              <a:t>R Package </a:t>
            </a:r>
            <a:r>
              <a:rPr lang="en-US" sz="2400" dirty="0" err="1" smtClean="0"/>
              <a:t>oro.dicom</a:t>
            </a:r>
            <a:r>
              <a:rPr lang="en-US" sz="2400" dirty="0" smtClean="0"/>
              <a:t> (</a:t>
            </a:r>
            <a:r>
              <a:rPr lang="en-US" sz="2400" dirty="0"/>
              <a:t>http://</a:t>
            </a:r>
            <a:r>
              <a:rPr lang="en-US" sz="2400" dirty="0" err="1"/>
              <a:t>cran.r-project.org</a:t>
            </a:r>
            <a:r>
              <a:rPr lang="en-US" sz="2400" dirty="0"/>
              <a:t>/web/packages/</a:t>
            </a:r>
            <a:r>
              <a:rPr lang="en-US" sz="2400" dirty="0" err="1"/>
              <a:t>oro.dicom</a:t>
            </a:r>
            <a:r>
              <a:rPr lang="en-US" sz="2400" dirty="0"/>
              <a:t>/</a:t>
            </a:r>
            <a:r>
              <a:rPr lang="en-US" sz="2400" dirty="0" err="1" smtClean="0"/>
              <a:t>index.html</a:t>
            </a:r>
            <a:r>
              <a:rPr lang="en-US" sz="2400" dirty="0" smtClean="0"/>
              <a:t>)</a:t>
            </a:r>
          </a:p>
          <a:p>
            <a:pPr marL="1028700" lvl="1" indent="-571500">
              <a:buFont typeface="Arial"/>
              <a:buChar char="•"/>
            </a:pPr>
            <a:r>
              <a:rPr lang="en-US" sz="2400" dirty="0" smtClean="0"/>
              <a:t>(There is a </a:t>
            </a:r>
            <a:r>
              <a:rPr lang="en-US" sz="2400" dirty="0"/>
              <a:t>vignette </a:t>
            </a:r>
            <a:r>
              <a:rPr lang="en-US" sz="2400" dirty="0" err="1" smtClean="0"/>
              <a:t>DICOM_to_NIfTI</a:t>
            </a:r>
            <a:r>
              <a:rPr lang="en-US" sz="2400" dirty="0" smtClean="0"/>
              <a:t> in ENARSC2015)</a:t>
            </a:r>
          </a:p>
          <a:p>
            <a:r>
              <a:rPr lang="en-US" sz="2400" dirty="0" smtClean="0"/>
              <a:t>…</a:t>
            </a:r>
          </a:p>
          <a:p>
            <a:endParaRPr lang="en-US" sz="2400" dirty="0"/>
          </a:p>
          <a:p>
            <a:r>
              <a:rPr lang="en-US" sz="2400" dirty="0" smtClean="0"/>
              <a:t> </a:t>
            </a:r>
            <a:endParaRPr lang="en-US" sz="2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538107" y="1398353"/>
            <a:ext cx="0" cy="734382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Crossing the Thin Purple Line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38107" y="4379433"/>
            <a:ext cx="0" cy="1789842"/>
          </a:xfrm>
          <a:prstGeom prst="line">
            <a:avLst/>
          </a:prstGeom>
          <a:ln>
            <a:solidFill>
              <a:srgbClr val="66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0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Preprocessing Pipeline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9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5" y="2462312"/>
            <a:ext cx="7732315" cy="17522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053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5" y="2462312"/>
            <a:ext cx="7732315" cy="17522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85552" y="690422"/>
            <a:ext cx="56645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N3 correction is a type of </a:t>
            </a:r>
            <a:r>
              <a:rPr lang="en-US" sz="2400" dirty="0"/>
              <a:t>intensity inhomogeneity </a:t>
            </a:r>
            <a:r>
              <a:rPr lang="en-US" sz="2400" dirty="0" smtClean="0"/>
              <a:t> correction. </a:t>
            </a:r>
            <a:r>
              <a:rPr lang="en-US" sz="2400" dirty="0"/>
              <a:t>MRI intensity inhomogeneity is the slow variation of intensities within a tissue class in an image. 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8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2" name="Picture 1" descr="Inhomof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17599"/>
            <a:ext cx="7600950" cy="4645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1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5" y="2462312"/>
            <a:ext cx="7732315" cy="1752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5552" y="690422"/>
            <a:ext cx="5664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Skull-stripping removes extra-cerebral voxels from the volume. 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20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46373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library(ENARSC2015)</a:t>
            </a:r>
          </a:p>
          <a:p>
            <a:pPr marL="457200" lvl="1" indent="0">
              <a:buNone/>
            </a:pPr>
            <a:r>
              <a:rPr lang="en-US" dirty="0" err="1" smtClean="0">
                <a:latin typeface="Courier"/>
                <a:cs typeface="Courier"/>
              </a:rPr>
              <a:t>copy_data</a:t>
            </a:r>
            <a:r>
              <a:rPr lang="en-US" dirty="0" smtClean="0">
                <a:latin typeface="Courier"/>
                <a:cs typeface="Courier"/>
              </a:rPr>
              <a:t>(OUTPUTDIRECTORY)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 where </a:t>
            </a:r>
            <a:r>
              <a:rPr lang="en-US" dirty="0" smtClean="0">
                <a:latin typeface="Courier"/>
                <a:cs typeface="Courier"/>
              </a:rPr>
              <a:t>OUTPUTDIRECTORY is the output directory you want data to be copied to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 all analysis will be done in this directory</a:t>
            </a: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90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Setup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Once ENARSC2015 installed,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49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6" name="Picture 5" descr="betfi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044574"/>
            <a:ext cx="7274112" cy="44164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30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7" y="2462312"/>
            <a:ext cx="7732311" cy="17522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5552" y="690422"/>
            <a:ext cx="566459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Coregister</a:t>
            </a:r>
            <a:r>
              <a:rPr lang="en-US" sz="2400" dirty="0" smtClean="0"/>
              <a:t> volumes from different modalities to one another (for example register the FLAIR to the T1-w volume or registering a baseline to a follow-up study).  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22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7" y="2462312"/>
            <a:ext cx="7732311" cy="1752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85552" y="690422"/>
            <a:ext cx="566459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You can also register to a group template (such as the MNI T1-w template) </a:t>
            </a:r>
            <a:endParaRPr lang="en-US" sz="2400" dirty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1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Registration 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/>
          </a:bodyPr>
          <a:lstStyle/>
          <a:p>
            <a:r>
              <a:rPr lang="en-US" dirty="0" smtClean="0"/>
              <a:t>Registration is a transformation of v to T(v)  </a:t>
            </a:r>
          </a:p>
        </p:txBody>
      </p:sp>
    </p:spTree>
    <p:extLst>
      <p:ext uri="{BB962C8B-B14F-4D97-AF65-F5344CB8AC3E}">
        <p14:creationId xmlns:p14="http://schemas.microsoft.com/office/powerpoint/2010/main" val="231184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Linear Registration: Rigid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Rigid registration has 6 degrees of freedom and consists of a translation and a rotation.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Rotation Matrix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Translation vector  </a:t>
            </a:r>
          </a:p>
        </p:txBody>
      </p:sp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3778250"/>
            <a:ext cx="8026400" cy="8255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2663825"/>
            <a:ext cx="1765300" cy="2413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50" y="5346700"/>
            <a:ext cx="13335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6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Linear Registration: Affine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/>
          </a:bodyPr>
          <a:lstStyle/>
          <a:p>
            <a:r>
              <a:rPr lang="en-US" sz="2700" dirty="0" smtClean="0"/>
              <a:t>Affine registration has 12 degrees of freedom.  It takes the same form as rigid registration, but the matrix A is not constrained to be a rotation matrix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775" y="3371850"/>
            <a:ext cx="18161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41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Nonlinear Registration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08425"/>
          </a:xfrm>
        </p:spPr>
        <p:txBody>
          <a:bodyPr>
            <a:normAutofit/>
          </a:bodyPr>
          <a:lstStyle/>
          <a:p>
            <a:r>
              <a:rPr lang="en-US" sz="2700" dirty="0" smtClean="0"/>
              <a:t>Allows for registration to a template or from one subject to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" name="Picture 9" descr="FLAIR_ANTsR_N3Correct_regMNI_SyN_screen_capture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3070" r="4181" b="3070"/>
          <a:stretch/>
        </p:blipFill>
        <p:spPr>
          <a:xfrm>
            <a:off x="2068667" y="2790825"/>
            <a:ext cx="2242820" cy="2717800"/>
          </a:xfrm>
          <a:prstGeom prst="rect">
            <a:avLst/>
          </a:prstGeom>
        </p:spPr>
      </p:pic>
      <p:pic>
        <p:nvPicPr>
          <p:cNvPr id="11" name="Picture 10" descr="skull.t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1852" r="2501" b="3241"/>
          <a:stretch/>
        </p:blipFill>
        <p:spPr>
          <a:xfrm>
            <a:off x="4660740" y="2790825"/>
            <a:ext cx="2287263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07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Image Pre-processing in Medical Image Processing, Analysis, and Visualization (MIPAV)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380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62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Image Pre-processing in MIPAV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5884" y="1764125"/>
            <a:ext cx="797377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1A747"/>
                </a:solidFill>
              </a:rPr>
              <a:t>http://</a:t>
            </a:r>
            <a:r>
              <a:rPr lang="en-US" dirty="0" err="1" smtClean="0">
                <a:solidFill>
                  <a:srgbClr val="61A747"/>
                </a:solidFill>
              </a:rPr>
              <a:t>www.youtube.com</a:t>
            </a:r>
            <a:r>
              <a:rPr lang="en-US" dirty="0" smtClean="0">
                <a:solidFill>
                  <a:srgbClr val="61A747"/>
                </a:solidFill>
              </a:rPr>
              <a:t>/user/</a:t>
            </a:r>
            <a:r>
              <a:rPr lang="en-US" dirty="0" err="1" smtClean="0">
                <a:solidFill>
                  <a:srgbClr val="61A747"/>
                </a:solidFill>
              </a:rPr>
              <a:t>MIPAVvideos</a:t>
            </a:r>
            <a:endParaRPr lang="en-US" dirty="0" smtClean="0">
              <a:solidFill>
                <a:srgbClr val="61A747"/>
              </a:solidFill>
            </a:endParaRPr>
          </a:p>
          <a:p>
            <a:endParaRPr lang="en-US" dirty="0">
              <a:solidFill>
                <a:srgbClr val="61A747"/>
              </a:solidFill>
            </a:endParaRPr>
          </a:p>
          <a:p>
            <a:r>
              <a:rPr lang="en-US" dirty="0"/>
              <a:t>Install MIPAV (http://</a:t>
            </a:r>
            <a:r>
              <a:rPr lang="en-US" dirty="0" err="1" smtClean="0"/>
              <a:t>mipav.cit.nih.gov</a:t>
            </a:r>
            <a:r>
              <a:rPr lang="en-US" dirty="0" smtClean="0"/>
              <a:t>) </a:t>
            </a:r>
          </a:p>
          <a:p>
            <a:r>
              <a:rPr lang="en-US" dirty="0">
                <a:solidFill>
                  <a:srgbClr val="61A747"/>
                </a:solidFill>
              </a:rPr>
              <a:t>http://www.youtube.com</a:t>
            </a:r>
            <a:r>
              <a:rPr lang="en-US" dirty="0" smtClean="0">
                <a:solidFill>
                  <a:srgbClr val="61A747"/>
                </a:solidFill>
              </a:rPr>
              <a:t>/</a:t>
            </a:r>
            <a:r>
              <a:rPr lang="en-US" dirty="0" err="1" smtClean="0">
                <a:solidFill>
                  <a:srgbClr val="61A747"/>
                </a:solidFill>
              </a:rPr>
              <a:t>watch?v</a:t>
            </a:r>
            <a:r>
              <a:rPr lang="en-US" dirty="0" smtClean="0">
                <a:solidFill>
                  <a:srgbClr val="61A747"/>
                </a:solidFill>
              </a:rPr>
              <a:t>=npSYWYJa530</a:t>
            </a:r>
          </a:p>
          <a:p>
            <a:endParaRPr lang="en-US" dirty="0" smtClean="0">
              <a:solidFill>
                <a:srgbClr val="61A747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Visualization in MIPAV</a:t>
            </a:r>
          </a:p>
          <a:p>
            <a:r>
              <a:rPr lang="en-US" dirty="0">
                <a:solidFill>
                  <a:srgbClr val="61A747"/>
                </a:solidFill>
              </a:rPr>
              <a:t>http://</a:t>
            </a:r>
            <a:r>
              <a:rPr lang="en-US" dirty="0" err="1">
                <a:solidFill>
                  <a:srgbClr val="61A747"/>
                </a:solidFill>
              </a:rPr>
              <a:t>www.youtube.com</a:t>
            </a:r>
            <a:r>
              <a:rPr lang="en-US" dirty="0">
                <a:solidFill>
                  <a:srgbClr val="61A747"/>
                </a:solidFill>
              </a:rPr>
              <a:t>/</a:t>
            </a:r>
            <a:r>
              <a:rPr lang="en-US" dirty="0" err="1">
                <a:solidFill>
                  <a:srgbClr val="61A747"/>
                </a:solidFill>
              </a:rPr>
              <a:t>watch?v</a:t>
            </a:r>
            <a:r>
              <a:rPr lang="en-US" dirty="0">
                <a:solidFill>
                  <a:srgbClr val="61A747"/>
                </a:solidFill>
              </a:rPr>
              <a:t>=02vUrfSaGWE</a:t>
            </a:r>
            <a:endParaRPr lang="en-US" dirty="0" smtClean="0">
              <a:solidFill>
                <a:srgbClr val="61A747"/>
              </a:solidFill>
            </a:endParaRPr>
          </a:p>
          <a:p>
            <a:endParaRPr lang="en-US" dirty="0">
              <a:solidFill>
                <a:srgbClr val="61A747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Run N3 Correct and Co-register Images in MIPAV</a:t>
            </a:r>
          </a:p>
          <a:p>
            <a:r>
              <a:rPr lang="en-US" dirty="0">
                <a:solidFill>
                  <a:srgbClr val="61A747"/>
                </a:solidFill>
              </a:rPr>
              <a:t>http://</a:t>
            </a:r>
            <a:r>
              <a:rPr lang="en-US" dirty="0" err="1">
                <a:solidFill>
                  <a:srgbClr val="61A747"/>
                </a:solidFill>
              </a:rPr>
              <a:t>www.youtube.com</a:t>
            </a:r>
            <a:r>
              <a:rPr lang="en-US" dirty="0">
                <a:solidFill>
                  <a:srgbClr val="61A747"/>
                </a:solidFill>
              </a:rPr>
              <a:t>/</a:t>
            </a:r>
            <a:r>
              <a:rPr lang="en-US" dirty="0" err="1">
                <a:solidFill>
                  <a:srgbClr val="61A747"/>
                </a:solidFill>
              </a:rPr>
              <a:t>watch?v</a:t>
            </a:r>
            <a:r>
              <a:rPr lang="en-US" dirty="0">
                <a:solidFill>
                  <a:srgbClr val="61A747"/>
                </a:solidFill>
              </a:rPr>
              <a:t>=uCr-Zlxu454</a:t>
            </a:r>
            <a:endParaRPr lang="en-US" dirty="0" smtClean="0">
              <a:solidFill>
                <a:srgbClr val="61A747"/>
              </a:solidFill>
            </a:endParaRPr>
          </a:p>
          <a:p>
            <a:endParaRPr lang="en-US" dirty="0"/>
          </a:p>
          <a:p>
            <a:r>
              <a:rPr lang="en-US" dirty="0" smtClean="0"/>
              <a:t>Save!</a:t>
            </a:r>
          </a:p>
          <a:p>
            <a:r>
              <a:rPr lang="en-US" dirty="0">
                <a:solidFill>
                  <a:srgbClr val="61A747"/>
                </a:solidFill>
              </a:rPr>
              <a:t>http://</a:t>
            </a:r>
            <a:r>
              <a:rPr lang="en-US" dirty="0" err="1">
                <a:solidFill>
                  <a:srgbClr val="61A747"/>
                </a:solidFill>
              </a:rPr>
              <a:t>www.youtube.com</a:t>
            </a:r>
            <a:r>
              <a:rPr lang="en-US" dirty="0">
                <a:solidFill>
                  <a:srgbClr val="61A747"/>
                </a:solidFill>
              </a:rPr>
              <a:t>/</a:t>
            </a:r>
            <a:r>
              <a:rPr lang="en-US" dirty="0" err="1">
                <a:solidFill>
                  <a:srgbClr val="61A747"/>
                </a:solidFill>
              </a:rPr>
              <a:t>watch?v</a:t>
            </a:r>
            <a:r>
              <a:rPr lang="en-US" dirty="0">
                <a:solidFill>
                  <a:srgbClr val="61A747"/>
                </a:solidFill>
              </a:rPr>
              <a:t>=Zfh5nKITbkA</a:t>
            </a:r>
            <a:endParaRPr lang="en-US" dirty="0" smtClean="0">
              <a:solidFill>
                <a:srgbClr val="61A747"/>
              </a:solidFill>
            </a:endParaRP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048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62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Open an Image in MIPAV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5884" y="1628037"/>
            <a:ext cx="797377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Open MIPAV </a:t>
            </a:r>
          </a:p>
          <a:p>
            <a:endParaRPr lang="en-US" sz="2000" dirty="0"/>
          </a:p>
          <a:p>
            <a:r>
              <a:rPr lang="en-US" sz="2000" dirty="0" smtClean="0"/>
              <a:t>File &gt;&gt; Open image (A) from the folder you copied the data into (Open file names </a:t>
            </a:r>
            <a:r>
              <a:rPr lang="en-US" sz="2000" dirty="0"/>
              <a:t>SUBJ0001-01-MPRAGE.nii.gz) </a:t>
            </a:r>
            <a:endParaRPr lang="en-US" sz="2000" dirty="0" smtClean="0"/>
          </a:p>
          <a:p>
            <a:endParaRPr lang="en-US" dirty="0" smtClean="0">
              <a:solidFill>
                <a:srgbClr val="61A747"/>
              </a:solidFill>
            </a:endParaRPr>
          </a:p>
          <a:p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58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Course Deliverables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62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N3-Inhomogenity Correction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5884" y="1628037"/>
            <a:ext cx="79737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(Select </a:t>
            </a:r>
            <a:r>
              <a:rPr lang="en-US" sz="2000" dirty="0"/>
              <a:t>SUBJ0001-01-</a:t>
            </a:r>
            <a:r>
              <a:rPr lang="en-US" sz="2000" dirty="0" smtClean="0"/>
              <a:t>MPRAGE.nii.gz)</a:t>
            </a:r>
          </a:p>
          <a:p>
            <a:r>
              <a:rPr lang="en-US" sz="2000" dirty="0" smtClean="0"/>
              <a:t> </a:t>
            </a:r>
          </a:p>
          <a:p>
            <a:r>
              <a:rPr lang="en-US" sz="2000" dirty="0" smtClean="0"/>
              <a:t>Algorithms&gt;&gt; Shading correction &gt;&gt; Inhomogeneity N3 Correction</a:t>
            </a:r>
          </a:p>
          <a:p>
            <a:endParaRPr lang="en-US" sz="2000" dirty="0">
              <a:solidFill>
                <a:srgbClr val="61A747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(Leave default parameters, Press OK)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File &gt;&gt; Save image as &gt;&gt; (</a:t>
            </a:r>
            <a:r>
              <a:rPr lang="en-US" sz="2000" dirty="0">
                <a:solidFill>
                  <a:srgbClr val="000000"/>
                </a:solidFill>
              </a:rPr>
              <a:t>Save image as SUBJ0001-01-MPRAGE_N3.</a:t>
            </a:r>
            <a:r>
              <a:rPr lang="en-US" sz="2000" dirty="0" smtClean="0">
                <a:solidFill>
                  <a:srgbClr val="000000"/>
                </a:solidFill>
              </a:rPr>
              <a:t>nii.gz)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/>
              <a:t>File </a:t>
            </a:r>
            <a:r>
              <a:rPr lang="en-US" sz="2000" dirty="0"/>
              <a:t>&gt;&gt; Open image (A) from disk (Open file names SUBJ0001-</a:t>
            </a:r>
            <a:r>
              <a:rPr lang="en-US" sz="2000" dirty="0" smtClean="0"/>
              <a:t>02-</a:t>
            </a:r>
            <a:r>
              <a:rPr lang="en-US" sz="2000" dirty="0"/>
              <a:t>MPRAGE.nii.gz) </a:t>
            </a: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(Repeat N3-Inhomogenity Correction for </a:t>
            </a:r>
            <a:r>
              <a:rPr lang="en-US" sz="2000" dirty="0"/>
              <a:t>SUBJ0001-02-</a:t>
            </a:r>
            <a:r>
              <a:rPr lang="en-US" sz="2000" dirty="0" smtClean="0"/>
              <a:t>MPRAGE.nii.gz)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61A747"/>
              </a:solidFill>
            </a:endParaRPr>
          </a:p>
          <a:p>
            <a:endParaRPr lang="en-US" sz="2000" dirty="0" smtClean="0">
              <a:solidFill>
                <a:srgbClr val="61A74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015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8629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Registration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5884" y="1628037"/>
            <a:ext cx="797377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(Select the N3 Corrected image of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en-US" sz="2000" dirty="0"/>
              <a:t>SUBJ0001-02-</a:t>
            </a:r>
            <a:r>
              <a:rPr lang="en-US" sz="2000" dirty="0" smtClean="0"/>
              <a:t>MPRAGE.nii.gz)</a:t>
            </a:r>
          </a:p>
          <a:p>
            <a:endParaRPr lang="en-US" sz="2000" dirty="0"/>
          </a:p>
          <a:p>
            <a:r>
              <a:rPr lang="en-US" sz="2000" dirty="0" smtClean="0"/>
              <a:t>Algorithms &gt;&gt; Registration &gt;&gt; Optimized Automatic Registration</a:t>
            </a:r>
          </a:p>
          <a:p>
            <a:endParaRPr lang="en-US" sz="2000" dirty="0"/>
          </a:p>
          <a:p>
            <a:r>
              <a:rPr lang="en-US" sz="2000" dirty="0" smtClean="0"/>
              <a:t>(Change Input Options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Register to: SUBJ0001</a:t>
            </a:r>
            <a:r>
              <a:rPr lang="en-US" sz="2000" dirty="0"/>
              <a:t>-</a:t>
            </a:r>
            <a:r>
              <a:rPr lang="en-US" sz="2000" dirty="0" smtClean="0"/>
              <a:t>01-MPRAGE.nii.gz</a:t>
            </a:r>
          </a:p>
          <a:p>
            <a:r>
              <a:rPr lang="en-US" sz="2000" dirty="0"/>
              <a:t>	Degrees of Freedom: Rigid – 6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0000"/>
                </a:solidFill>
              </a:rPr>
              <a:t>File &gt;&gt; Save image as &gt;&gt; (SUBJ0001-02-MPRAGE_N3_REG.nii.gz)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>
              <a:solidFill>
                <a:srgbClr val="61A747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61A747"/>
              </a:solidFill>
            </a:endParaRPr>
          </a:p>
          <a:p>
            <a:endParaRPr lang="en-US" sz="2000" dirty="0" smtClean="0">
              <a:solidFill>
                <a:srgbClr val="61A747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541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err="1" smtClean="0"/>
              <a:t>fslr</a:t>
            </a:r>
            <a:r>
              <a:rPr lang="en-US" sz="6000" dirty="0" smtClean="0"/>
              <a:t> and </a:t>
            </a:r>
            <a:r>
              <a:rPr lang="en-US" sz="6000" dirty="0" err="1" smtClean="0"/>
              <a:t>ANTsR</a:t>
            </a:r>
            <a:r>
              <a:rPr lang="en-US" sz="6000" dirty="0" smtClean="0"/>
              <a:t>: </a:t>
            </a:r>
            <a:br>
              <a:rPr lang="en-US" sz="6000" dirty="0" smtClean="0"/>
            </a:br>
            <a:r>
              <a:rPr lang="en-US" sz="6000" dirty="0" smtClean="0"/>
              <a:t>R packages for Image preprocessing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9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fslr</a:t>
            </a:r>
            <a:r>
              <a:rPr lang="en-US" dirty="0" smtClean="0"/>
              <a:t>: an FSL port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FSL is useful, open-source, scriptable software for neuroimaging analysis</a:t>
            </a:r>
          </a:p>
          <a:p>
            <a:pPr marL="0" indent="0">
              <a:buNone/>
            </a:pPr>
            <a:r>
              <a:rPr lang="en-US" dirty="0"/>
              <a:t>	(http://</a:t>
            </a:r>
            <a:r>
              <a:rPr lang="en-US" dirty="0" err="1"/>
              <a:t>fsl.fmrib.ox.ac.uk</a:t>
            </a:r>
            <a:r>
              <a:rPr lang="en-US" dirty="0"/>
              <a:t>/</a:t>
            </a:r>
            <a:r>
              <a:rPr lang="en-US" dirty="0" err="1"/>
              <a:t>fsl</a:t>
            </a:r>
            <a:r>
              <a:rPr lang="en-US" dirty="0"/>
              <a:t>/</a:t>
            </a:r>
            <a:r>
              <a:rPr lang="en-US" dirty="0" err="1"/>
              <a:t>fslwiki</a:t>
            </a:r>
            <a:r>
              <a:rPr lang="en-US" dirty="0" smtClean="0"/>
              <a:t>/)</a:t>
            </a:r>
          </a:p>
          <a:p>
            <a:r>
              <a:rPr lang="en-US" dirty="0" smtClean="0"/>
              <a:t>Problem: Requires coding in bash</a:t>
            </a:r>
          </a:p>
          <a:p>
            <a:r>
              <a:rPr lang="en-US" dirty="0" smtClean="0"/>
              <a:t>Solution: </a:t>
            </a:r>
            <a:r>
              <a:rPr lang="en-US" dirty="0" err="1" smtClean="0"/>
              <a:t>fslr</a:t>
            </a:r>
            <a:endParaRPr lang="en-US" dirty="0" smtClean="0"/>
          </a:p>
          <a:p>
            <a:pPr lvl="1"/>
            <a:r>
              <a:rPr lang="en-US" dirty="0" smtClean="0"/>
              <a:t>Ports many of the main functions of FSL into R</a:t>
            </a:r>
          </a:p>
          <a:p>
            <a:pPr lvl="1"/>
            <a:r>
              <a:rPr lang="en-US" dirty="0" smtClean="0"/>
              <a:t>Disclaimer: May not work on windows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78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07393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/>
              <a:t>Main contribution:  work with </a:t>
            </a:r>
            <a:r>
              <a:rPr lang="en-US" sz="2800" dirty="0" err="1" smtClean="0"/>
              <a:t>nifiti</a:t>
            </a:r>
            <a:r>
              <a:rPr lang="en-US" sz="2800" dirty="0" smtClean="0"/>
              <a:t> objects in R, pass them in as arguments in </a:t>
            </a:r>
            <a:r>
              <a:rPr lang="en-US" sz="2800" dirty="0" err="1" smtClean="0"/>
              <a:t>fslr</a:t>
            </a:r>
            <a:r>
              <a:rPr lang="en-US" sz="2800" dirty="0" smtClean="0"/>
              <a:t> functions, return </a:t>
            </a:r>
            <a:r>
              <a:rPr lang="en-US" sz="2800" dirty="0" err="1" smtClean="0"/>
              <a:t>nifti</a:t>
            </a:r>
            <a:r>
              <a:rPr lang="en-US" sz="2800" dirty="0" smtClean="0"/>
              <a:t> objects back out to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3144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10245626"/>
              </p:ext>
            </p:extLst>
          </p:nvPr>
        </p:nvGraphicFramePr>
        <p:xfrm>
          <a:off x="457200" y="1782031"/>
          <a:ext cx="8229600" cy="4255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7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3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</a:t>
            </a:r>
            <a:r>
              <a:rPr lang="en-US" dirty="0" err="1" smtClean="0"/>
              <a:t>slr</a:t>
            </a:r>
            <a:r>
              <a:rPr lang="en-US" dirty="0" smtClean="0"/>
              <a:t>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Available on R CRAN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fslr</a:t>
            </a:r>
            <a:r>
              <a:rPr lang="en-US" dirty="0" smtClean="0"/>
              <a:t> function has help files as usual</a:t>
            </a:r>
          </a:p>
          <a:p>
            <a:r>
              <a:rPr lang="en-US" dirty="0" smtClean="0"/>
              <a:t>help(package=“</a:t>
            </a:r>
            <a:r>
              <a:rPr lang="en-US" dirty="0" err="1" smtClean="0"/>
              <a:t>fslr</a:t>
            </a:r>
            <a:r>
              <a:rPr lang="en-US" dirty="0" smtClean="0"/>
              <a:t>”)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fslcmd</a:t>
            </a:r>
            <a:r>
              <a:rPr lang="en-US" dirty="0" smtClean="0"/>
              <a:t> should have a </a:t>
            </a:r>
            <a:r>
              <a:rPr lang="en-US" dirty="0" err="1" smtClean="0"/>
              <a:t>fslcmd.help</a:t>
            </a:r>
            <a:r>
              <a:rPr lang="en-US" dirty="0" smtClean="0"/>
              <a:t> file that prints out the help from FSL</a:t>
            </a:r>
          </a:p>
          <a:p>
            <a:r>
              <a:rPr lang="en-US" dirty="0" err="1" smtClean="0"/>
              <a:t>fslmaths.help</a:t>
            </a:r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6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ANTsR</a:t>
            </a:r>
            <a:r>
              <a:rPr lang="en-US" dirty="0" smtClean="0"/>
              <a:t>: an ANTs port to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Advanced Normalization Tools (ANTs</a:t>
            </a:r>
            <a:r>
              <a:rPr lang="en-US" dirty="0" smtClean="0"/>
              <a:t>)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(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://picsl.upenn.edu/software/ants/</a:t>
            </a:r>
            <a:r>
              <a:rPr lang="en-US" dirty="0" smtClean="0"/>
              <a:t>) is a 	state-of-the-art </a:t>
            </a:r>
            <a:r>
              <a:rPr lang="en-US" dirty="0"/>
              <a:t>medical image registration </a:t>
            </a:r>
            <a:r>
              <a:rPr lang="en-US" dirty="0" smtClean="0"/>
              <a:t>	and </a:t>
            </a:r>
            <a:r>
              <a:rPr lang="en-US" dirty="0"/>
              <a:t>segmentation </a:t>
            </a:r>
            <a:r>
              <a:rPr lang="en-US" dirty="0" smtClean="0"/>
              <a:t>toolkit</a:t>
            </a:r>
          </a:p>
          <a:p>
            <a:r>
              <a:rPr lang="en-US" dirty="0" err="1" smtClean="0"/>
              <a:t>ANTsR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://stnava.github.io/</a:t>
            </a:r>
            <a:r>
              <a:rPr lang="en-US" dirty="0" smtClean="0">
                <a:hlinkClick r:id="rId3"/>
              </a:rPr>
              <a:t>ANTsR/</a:t>
            </a:r>
            <a:r>
              <a:rPr lang="en-US" dirty="0" smtClean="0"/>
              <a:t>) is a package that ports ANTs functions in R</a:t>
            </a:r>
          </a:p>
          <a:p>
            <a:r>
              <a:rPr lang="en-US" dirty="0" smtClean="0"/>
              <a:t>Available on </a:t>
            </a:r>
            <a:r>
              <a:rPr lang="en-US" dirty="0" err="1" smtClean="0"/>
              <a:t>github</a:t>
            </a:r>
            <a:r>
              <a:rPr lang="en-US" dirty="0"/>
              <a:t> (https://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stnava</a:t>
            </a:r>
            <a:r>
              <a:rPr lang="en-US" dirty="0"/>
              <a:t>/</a:t>
            </a:r>
            <a:r>
              <a:rPr lang="en-US" dirty="0" err="1" smtClean="0"/>
              <a:t>ANTsR</a:t>
            </a:r>
            <a:r>
              <a:rPr lang="en-US" dirty="0" smtClean="0"/>
              <a:t>) </a:t>
            </a:r>
            <a:endParaRPr lang="en-US" dirty="0"/>
          </a:p>
          <a:p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29680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5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Confused?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out the presentation folder </a:t>
            </a:r>
          </a:p>
          <a:p>
            <a:pPr lvl="1"/>
            <a:r>
              <a:rPr lang="en-US" dirty="0" err="1" smtClean="0"/>
              <a:t>ANTsR_pipeline.Rmd</a:t>
            </a:r>
            <a:endParaRPr lang="en-US" dirty="0"/>
          </a:p>
          <a:p>
            <a:pPr lvl="1"/>
            <a:r>
              <a:rPr lang="en-US" dirty="0" err="1"/>
              <a:t>fsl_pipeline.Rmd</a:t>
            </a:r>
            <a:endParaRPr lang="en-US" dirty="0"/>
          </a:p>
          <a:p>
            <a:pPr lvl="1"/>
            <a:endParaRPr lang="en-US" dirty="0" smtClean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2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936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accent3"/>
                </a:solidFill>
              </a:rPr>
              <a:t>Preprocessing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44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pPr marL="457200" indent="-457200"/>
            <a:r>
              <a:rPr lang="en-US" sz="6000" dirty="0" smtClean="0"/>
              <a:t>Image </a:t>
            </a:r>
            <a:r>
              <a:rPr lang="en-US" sz="6000" dirty="0"/>
              <a:t>Analysis in 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6500" y="4147331"/>
            <a:ext cx="6826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Check out </a:t>
            </a:r>
            <a:r>
              <a:rPr lang="en-US" sz="2400" dirty="0" err="1" smtClean="0"/>
              <a:t>ENAR_Tutorial.Rmd</a:t>
            </a:r>
            <a:r>
              <a:rPr lang="en-US" sz="2400" dirty="0" smtClean="0"/>
              <a:t> in the vignettes folder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9674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Going to the Numbers</a:t>
            </a:r>
            <a:br>
              <a:rPr lang="en-US" dirty="0" smtClean="0"/>
            </a:br>
            <a:r>
              <a:rPr lang="en-US" dirty="0" smtClean="0"/>
              <a:t>Structural MRI Analysis in R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032134"/>
            <a:ext cx="7973774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R has a medical imaging task view with other imaging-related R packages: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61A747"/>
                </a:solidFill>
                <a:hlinkClick r:id="rId4"/>
              </a:rPr>
              <a:t>http://</a:t>
            </a:r>
            <a:r>
              <a:rPr lang="en-US" sz="2000" dirty="0" err="1">
                <a:solidFill>
                  <a:srgbClr val="61A747"/>
                </a:solidFill>
                <a:hlinkClick r:id="rId4"/>
              </a:rPr>
              <a:t>cran.r-project.org</a:t>
            </a:r>
            <a:r>
              <a:rPr lang="en-US" sz="2000" dirty="0">
                <a:solidFill>
                  <a:srgbClr val="61A747"/>
                </a:solidFill>
                <a:hlinkClick r:id="rId4"/>
              </a:rPr>
              <a:t>/web/views/</a:t>
            </a:r>
            <a:r>
              <a:rPr lang="en-US" sz="2000" dirty="0" err="1">
                <a:solidFill>
                  <a:srgbClr val="61A747"/>
                </a:solidFill>
                <a:hlinkClick r:id="rId4"/>
              </a:rPr>
              <a:t>MedicalImaging.html</a:t>
            </a:r>
            <a:endParaRPr lang="en-US" sz="2000" dirty="0">
              <a:solidFill>
                <a:srgbClr val="61A747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smtClean="0">
                <a:solidFill>
                  <a:srgbClr val="000000"/>
                </a:solidFill>
              </a:rPr>
              <a:t>Resources for the </a:t>
            </a:r>
            <a:r>
              <a:rPr lang="en-US" sz="2000" dirty="0" err="1">
                <a:solidFill>
                  <a:srgbClr val="000000"/>
                </a:solidFill>
              </a:rPr>
              <a:t>o</a:t>
            </a:r>
            <a:r>
              <a:rPr lang="en-US" sz="2000" dirty="0" err="1" smtClean="0">
                <a:solidFill>
                  <a:srgbClr val="000000"/>
                </a:solidFill>
              </a:rPr>
              <a:t>ro.nifti</a:t>
            </a:r>
            <a:r>
              <a:rPr lang="en-US" sz="2000" dirty="0" smtClean="0">
                <a:solidFill>
                  <a:srgbClr val="000000"/>
                </a:solidFill>
              </a:rPr>
              <a:t> package:</a:t>
            </a:r>
          </a:p>
          <a:p>
            <a:r>
              <a:rPr lang="en-US" sz="2000" dirty="0" smtClean="0">
                <a:solidFill>
                  <a:srgbClr val="61A747"/>
                </a:solidFill>
              </a:rPr>
              <a:t>http</a:t>
            </a:r>
            <a:r>
              <a:rPr lang="en-US" sz="2000" dirty="0">
                <a:solidFill>
                  <a:srgbClr val="61A747"/>
                </a:solidFill>
              </a:rPr>
              <a:t>://</a:t>
            </a:r>
            <a:r>
              <a:rPr lang="en-US" sz="2000" dirty="0" err="1">
                <a:solidFill>
                  <a:srgbClr val="61A747"/>
                </a:solidFill>
              </a:rPr>
              <a:t>cran.r-project.org</a:t>
            </a:r>
            <a:r>
              <a:rPr lang="en-US" sz="2000" dirty="0">
                <a:solidFill>
                  <a:srgbClr val="61A747"/>
                </a:solidFill>
              </a:rPr>
              <a:t>/web/packages/</a:t>
            </a:r>
            <a:r>
              <a:rPr lang="en-US" sz="2000" dirty="0" err="1">
                <a:solidFill>
                  <a:srgbClr val="61A747"/>
                </a:solidFill>
              </a:rPr>
              <a:t>oro.nifti</a:t>
            </a:r>
            <a:r>
              <a:rPr lang="en-US" sz="2000" dirty="0">
                <a:solidFill>
                  <a:srgbClr val="61A747"/>
                </a:solidFill>
              </a:rPr>
              <a:t>/vignettes/</a:t>
            </a:r>
            <a:r>
              <a:rPr lang="en-US" sz="2000" dirty="0" err="1" smtClean="0">
                <a:solidFill>
                  <a:srgbClr val="61A747"/>
                </a:solidFill>
              </a:rPr>
              <a:t>nifti.pdf</a:t>
            </a:r>
            <a:endParaRPr lang="en-US" sz="2000" dirty="0" smtClean="0">
              <a:solidFill>
                <a:srgbClr val="61A747"/>
              </a:solidFill>
            </a:endParaRPr>
          </a:p>
          <a:p>
            <a:endParaRPr lang="en-US" sz="2000" dirty="0" smtClean="0">
              <a:solidFill>
                <a:srgbClr val="61A747"/>
              </a:solidFill>
            </a:endParaRPr>
          </a:p>
          <a:p>
            <a:r>
              <a:rPr lang="en-US" sz="2000" dirty="0" smtClean="0">
                <a:solidFill>
                  <a:srgbClr val="61A747"/>
                </a:solidFill>
              </a:rPr>
              <a:t>We blog about imaging at times:</a:t>
            </a:r>
          </a:p>
          <a:p>
            <a:r>
              <a:rPr lang="en-US" sz="2000" dirty="0">
                <a:solidFill>
                  <a:srgbClr val="61A747"/>
                </a:solidFill>
                <a:hlinkClick r:id="rId5"/>
              </a:rPr>
              <a:t>http://elizabethmargaretsweeney.wordpress.com</a:t>
            </a:r>
            <a:r>
              <a:rPr lang="en-US" sz="2000" dirty="0" smtClean="0">
                <a:solidFill>
                  <a:srgbClr val="61A747"/>
                </a:solidFill>
                <a:hlinkClick r:id="rId5"/>
              </a:rPr>
              <a:t>/</a:t>
            </a:r>
            <a:r>
              <a:rPr lang="en-US" sz="2000" dirty="0" smtClean="0">
                <a:solidFill>
                  <a:srgbClr val="61A747"/>
                </a:solidFill>
              </a:rPr>
              <a:t> (Elizabeth’s blog)</a:t>
            </a:r>
          </a:p>
          <a:p>
            <a:r>
              <a:rPr lang="en-US" sz="2000" dirty="0">
                <a:solidFill>
                  <a:srgbClr val="61A747"/>
                </a:solidFill>
                <a:hlinkClick r:id="rId6"/>
              </a:rPr>
              <a:t>http://hopstat.wordpress.com</a:t>
            </a:r>
            <a:r>
              <a:rPr lang="en-US" sz="2000" dirty="0" smtClean="0">
                <a:solidFill>
                  <a:srgbClr val="61A747"/>
                </a:solidFill>
                <a:hlinkClick r:id="rId6"/>
              </a:rPr>
              <a:t>/</a:t>
            </a:r>
            <a:r>
              <a:rPr lang="en-US" sz="2000" dirty="0" smtClean="0">
                <a:solidFill>
                  <a:srgbClr val="61A747"/>
                </a:solidFill>
              </a:rPr>
              <a:t> (John’s blog)</a:t>
            </a:r>
          </a:p>
          <a:p>
            <a:r>
              <a:rPr lang="en-US" sz="2000" dirty="0">
                <a:solidFill>
                  <a:srgbClr val="61A747"/>
                </a:solidFill>
                <a:hlinkClick r:id="rId7"/>
              </a:rPr>
              <a:t>http://</a:t>
            </a:r>
            <a:r>
              <a:rPr lang="en-US" sz="2000" dirty="0" smtClean="0">
                <a:solidFill>
                  <a:srgbClr val="61A747"/>
                </a:solidFill>
                <a:hlinkClick r:id="rId7"/>
              </a:rPr>
              <a:t>bmorebiostat.com</a:t>
            </a:r>
            <a:r>
              <a:rPr lang="en-US" sz="2000" dirty="0" smtClean="0">
                <a:solidFill>
                  <a:srgbClr val="61A747"/>
                </a:solidFill>
              </a:rPr>
              <a:t> </a:t>
            </a:r>
            <a:endParaRPr lang="en-US" sz="2000" dirty="0">
              <a:solidFill>
                <a:srgbClr val="61A747"/>
              </a:solidFill>
            </a:endParaRPr>
          </a:p>
          <a:p>
            <a:endParaRPr lang="en-US" sz="2000" dirty="0" smtClean="0">
              <a:solidFill>
                <a:srgbClr val="61A747"/>
              </a:solidFill>
            </a:endParaRPr>
          </a:p>
          <a:p>
            <a:endParaRPr lang="en-US" sz="2000" dirty="0">
              <a:solidFill>
                <a:srgbClr val="61A747"/>
              </a:solidFill>
            </a:endParaRPr>
          </a:p>
          <a:p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6269731" y="6013805"/>
            <a:ext cx="24662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Statistical Analysis</a:t>
            </a:r>
            <a:endParaRPr lang="en-US" sz="2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801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463734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Courier"/>
              </a:rPr>
              <a:t>Knowledge of R and MIPAV </a:t>
            </a:r>
          </a:p>
          <a:p>
            <a:pPr lvl="1"/>
            <a:r>
              <a:rPr lang="en-US" dirty="0" smtClean="0">
                <a:latin typeface="+mj-lt"/>
                <a:cs typeface="Courier"/>
              </a:rPr>
              <a:t>Interactively explore data with the imaging software </a:t>
            </a:r>
            <a:r>
              <a:rPr lang="en-US" dirty="0"/>
              <a:t>Medical Image Processing, Analysis, and </a:t>
            </a:r>
            <a:r>
              <a:rPr lang="en-US" dirty="0" smtClean="0"/>
              <a:t>Visualization (MIPAV)</a:t>
            </a:r>
          </a:p>
          <a:p>
            <a:pPr lvl="1"/>
            <a:r>
              <a:rPr lang="en-US" dirty="0" smtClean="0">
                <a:latin typeface="+mj-lt"/>
                <a:cs typeface="Courier"/>
              </a:rPr>
              <a:t>Image preprocessing with MIPAV</a:t>
            </a:r>
          </a:p>
          <a:p>
            <a:pPr lvl="1"/>
            <a:r>
              <a:rPr lang="en-US" dirty="0" smtClean="0">
                <a:latin typeface="+mj-lt"/>
                <a:cs typeface="Courier"/>
              </a:rPr>
              <a:t>Reading, writing, plotting and manipulation of imaging data in R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600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Deliverable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Course Deliverables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2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127232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Courier"/>
              </a:rPr>
              <a:t>Subtract the a follow-up T1-w volume from a baseline T1-w volume. </a:t>
            </a:r>
          </a:p>
          <a:p>
            <a:endParaRPr lang="en-US" dirty="0" smtClean="0">
              <a:latin typeface="+mj-lt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721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Deliverables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Subtract two images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97365" y="2816983"/>
            <a:ext cx="1496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660066"/>
                </a:solidFill>
              </a:rPr>
              <a:t>-</a:t>
            </a:r>
            <a:endParaRPr lang="en-US" sz="12000" dirty="0">
              <a:solidFill>
                <a:srgbClr val="66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54569" y="2841174"/>
            <a:ext cx="14965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dirty="0" smtClean="0">
                <a:solidFill>
                  <a:srgbClr val="660066"/>
                </a:solidFill>
              </a:rPr>
              <a:t>=</a:t>
            </a:r>
            <a:endParaRPr lang="en-US" sz="12000" dirty="0">
              <a:solidFill>
                <a:srgbClr val="660066"/>
              </a:solidFill>
            </a:endParaRPr>
          </a:p>
        </p:txBody>
      </p:sp>
      <p:pic>
        <p:nvPicPr>
          <p:cNvPr id="2" name="Picture 1" descr="SUBJ0001-01-MPRAGE_screen_capture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" t="1851" r="3780" b="5578"/>
          <a:stretch/>
        </p:blipFill>
        <p:spPr>
          <a:xfrm>
            <a:off x="441325" y="2785024"/>
            <a:ext cx="2140165" cy="2643461"/>
          </a:xfrm>
          <a:prstGeom prst="rect">
            <a:avLst/>
          </a:prstGeom>
        </p:spPr>
      </p:pic>
      <p:pic>
        <p:nvPicPr>
          <p:cNvPr id="13" name="Picture 12" descr="SUBJ0001-02-MPRAGE_N3_REG_screen_capture2.t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" t="4005" r="3780" b="6873"/>
          <a:stretch/>
        </p:blipFill>
        <p:spPr>
          <a:xfrm>
            <a:off x="3386576" y="2785024"/>
            <a:ext cx="2209243" cy="2643461"/>
          </a:xfrm>
          <a:prstGeom prst="rect">
            <a:avLst/>
          </a:prstGeom>
        </p:spPr>
      </p:pic>
      <p:pic>
        <p:nvPicPr>
          <p:cNvPr id="14" name="Picture 13" descr="SUBJ0001-02-MPRAGE_N3_REG_calc_screen_capturesub.t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4" t="1621" r="3422" b="6873"/>
          <a:stretch/>
        </p:blipFill>
        <p:spPr>
          <a:xfrm>
            <a:off x="6724159" y="2785024"/>
            <a:ext cx="2153252" cy="264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2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721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Deliverables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Template-Based Analysis</a:t>
            </a:r>
            <a:endParaRPr lang="en-US" dirty="0"/>
          </a:p>
        </p:txBody>
      </p:sp>
      <p:pic>
        <p:nvPicPr>
          <p:cNvPr id="8" name="Picture 7" descr="FLAIR_ANTsR_N3Correct_regMNI_SyN_screen_capture.ti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" t="3070" r="4181" b="3070"/>
          <a:stretch/>
        </p:blipFill>
        <p:spPr>
          <a:xfrm>
            <a:off x="576417" y="2286000"/>
            <a:ext cx="2242820" cy="2717800"/>
          </a:xfrm>
          <a:prstGeom prst="rect">
            <a:avLst/>
          </a:prstGeom>
        </p:spPr>
      </p:pic>
      <p:pic>
        <p:nvPicPr>
          <p:cNvPr id="9" name="Picture 8" descr="hi.ti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6" t="1679" r="4563" b="7824"/>
          <a:stretch/>
        </p:blipFill>
        <p:spPr>
          <a:xfrm>
            <a:off x="3444875" y="2286000"/>
            <a:ext cx="2270125" cy="2717800"/>
          </a:xfrm>
          <a:prstGeom prst="rect">
            <a:avLst/>
          </a:prstGeom>
        </p:spPr>
      </p:pic>
      <p:pic>
        <p:nvPicPr>
          <p:cNvPr id="10" name="Picture 9" descr="skull.ti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" t="1852" r="2501" b="3241"/>
          <a:stretch/>
        </p:blipFill>
        <p:spPr>
          <a:xfrm>
            <a:off x="6312372" y="2286000"/>
            <a:ext cx="2287263" cy="2717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12372" y="1877457"/>
            <a:ext cx="2398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MNI T1 Template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6417" y="1889125"/>
            <a:ext cx="224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Warped FLAIR image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4875" y="1916668"/>
            <a:ext cx="2242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Warped ROI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3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7528" y="1372448"/>
            <a:ext cx="8399272" cy="463734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Courier"/>
              </a:rPr>
              <a:t>Structural MRI Data</a:t>
            </a:r>
          </a:p>
          <a:p>
            <a:r>
              <a:rPr lang="en-US" dirty="0"/>
              <a:t>Public MRI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Opening Images in R</a:t>
            </a:r>
          </a:p>
          <a:p>
            <a:r>
              <a:rPr lang="en-US" dirty="0"/>
              <a:t>Image </a:t>
            </a:r>
            <a:r>
              <a:rPr lang="en-US" dirty="0" smtClean="0"/>
              <a:t>Preprocessing</a:t>
            </a:r>
          </a:p>
          <a:p>
            <a:r>
              <a:rPr lang="en-US" dirty="0" smtClean="0"/>
              <a:t>Image </a:t>
            </a:r>
            <a:r>
              <a:rPr lang="en-US" dirty="0"/>
              <a:t>Pre-processing in </a:t>
            </a:r>
            <a:r>
              <a:rPr lang="en-US" dirty="0" smtClean="0"/>
              <a:t>MIPAV</a:t>
            </a:r>
          </a:p>
          <a:p>
            <a:r>
              <a:rPr lang="en-US" dirty="0" err="1"/>
              <a:t>fslr</a:t>
            </a:r>
            <a:r>
              <a:rPr lang="en-US" dirty="0"/>
              <a:t> and </a:t>
            </a:r>
            <a:r>
              <a:rPr lang="en-US" dirty="0" err="1"/>
              <a:t>ANTsR</a:t>
            </a:r>
            <a:r>
              <a:rPr lang="en-US" dirty="0"/>
              <a:t>: </a:t>
            </a:r>
            <a:r>
              <a:rPr lang="en-US" dirty="0" smtClean="0"/>
              <a:t>R </a:t>
            </a:r>
            <a:r>
              <a:rPr lang="en-US" dirty="0"/>
              <a:t>packages for Image </a:t>
            </a:r>
            <a:r>
              <a:rPr lang="en-US" dirty="0" smtClean="0"/>
              <a:t>preprocessing</a:t>
            </a:r>
          </a:p>
          <a:p>
            <a:r>
              <a:rPr lang="en-US" dirty="0"/>
              <a:t>Image Analysis in R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>
              <a:latin typeface="+mj-lt"/>
              <a:cs typeface="Courier"/>
            </a:endParaRPr>
          </a:p>
          <a:p>
            <a:endParaRPr lang="en-US" dirty="0" smtClean="0">
              <a:latin typeface="+mj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131538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10098</TotalTime>
  <Words>2336</Words>
  <Application>Microsoft Macintosh PowerPoint</Application>
  <PresentationFormat>On-screen Show (4:3)</PresentationFormat>
  <Paragraphs>389</Paragraphs>
  <Slides>59</Slides>
  <Notes>49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Statistical Analysis of Structural MRI Data</vt:lpstr>
      <vt:lpstr>Setup</vt:lpstr>
      <vt:lpstr>Before the course begins…</vt:lpstr>
      <vt:lpstr>Once ENARSC2015 installed, run</vt:lpstr>
      <vt:lpstr>Course Deliverables</vt:lpstr>
      <vt:lpstr>Course Deliverables</vt:lpstr>
      <vt:lpstr>Subtract two images</vt:lpstr>
      <vt:lpstr>Template-Based Analysis</vt:lpstr>
      <vt:lpstr>Outline</vt:lpstr>
      <vt:lpstr>Structural MRI Data</vt:lpstr>
      <vt:lpstr>What are structural MRIs?</vt:lpstr>
      <vt:lpstr>MRI Signal Intensities</vt:lpstr>
      <vt:lpstr>MRI Signal Intensities</vt:lpstr>
      <vt:lpstr>Structural MRI vs. fMRI</vt:lpstr>
      <vt:lpstr>The Structure of Structural MRI</vt:lpstr>
      <vt:lpstr>The Structure of Structural MRI</vt:lpstr>
      <vt:lpstr>Arbitrary Units?!?!</vt:lpstr>
      <vt:lpstr>PowerPoint Presentation</vt:lpstr>
      <vt:lpstr>PowerPoint Presentation</vt:lpstr>
      <vt:lpstr>PowerPoint Presentation</vt:lpstr>
      <vt:lpstr>PowerPoint Presentation</vt:lpstr>
      <vt:lpstr>Public MRI Data</vt:lpstr>
      <vt:lpstr>Public Structural MRI Datasets</vt:lpstr>
      <vt:lpstr>Using Data From </vt:lpstr>
      <vt:lpstr>Let’s work in R for a bit</vt:lpstr>
      <vt:lpstr>Subtract two images</vt:lpstr>
      <vt:lpstr>Image Preprocessing</vt:lpstr>
      <vt:lpstr>Image Preprocessing</vt:lpstr>
      <vt:lpstr>File types</vt:lpstr>
      <vt:lpstr>DICOM</vt:lpstr>
      <vt:lpstr>Analyze</vt:lpstr>
      <vt:lpstr>NIfTI</vt:lpstr>
      <vt:lpstr>File types</vt:lpstr>
      <vt:lpstr>Crossing the Thin Purple Line</vt:lpstr>
      <vt:lpstr>Preprocessing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Registration </vt:lpstr>
      <vt:lpstr>Linear Registration: Rigid</vt:lpstr>
      <vt:lpstr>Linear Registration: Affine</vt:lpstr>
      <vt:lpstr>Nonlinear Registration</vt:lpstr>
      <vt:lpstr>Image Pre-processing in Medical Image Processing, Analysis, and Visualization (MIPAV)</vt:lpstr>
      <vt:lpstr>Image Pre-processing in MIPAV</vt:lpstr>
      <vt:lpstr>Open an Image in MIPAV</vt:lpstr>
      <vt:lpstr>N3-Inhomogenity Correction</vt:lpstr>
      <vt:lpstr>Registration</vt:lpstr>
      <vt:lpstr>fslr and ANTsR:  R packages for Image preprocessing</vt:lpstr>
      <vt:lpstr>fslr: an FSL port to R</vt:lpstr>
      <vt:lpstr>Main contribution:  work with nifiti objects in R, pass them in as arguments in fslr functions, return nifti objects back out to R</vt:lpstr>
      <vt:lpstr>fslr help</vt:lpstr>
      <vt:lpstr>ANTsR: an ANTs port to R</vt:lpstr>
      <vt:lpstr>Confused?</vt:lpstr>
      <vt:lpstr>Image Analysis in R</vt:lpstr>
      <vt:lpstr>Going to the Numbers Structural MRI Analysis in R </vt:lpstr>
    </vt:vector>
  </TitlesOfParts>
  <Company>Perelman School of Medicine at the 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MIPAV + R</dc:title>
  <dc:creator>Change User Name in Preferences</dc:creator>
  <cp:lastModifiedBy>John</cp:lastModifiedBy>
  <cp:revision>134</cp:revision>
  <cp:lastPrinted>2013-06-05T16:01:55Z</cp:lastPrinted>
  <dcterms:created xsi:type="dcterms:W3CDTF">2013-06-03T18:04:09Z</dcterms:created>
  <dcterms:modified xsi:type="dcterms:W3CDTF">2015-02-03T20:29:21Z</dcterms:modified>
</cp:coreProperties>
</file>